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69" r:id="rId7"/>
    <p:sldId id="262" r:id="rId8"/>
    <p:sldId id="272" r:id="rId9"/>
    <p:sldId id="273" r:id="rId10"/>
    <p:sldId id="263" r:id="rId11"/>
    <p:sldId id="264" r:id="rId12"/>
    <p:sldId id="265" r:id="rId13"/>
    <p:sldId id="266" r:id="rId14"/>
    <p:sldId id="267" r:id="rId15"/>
    <p:sldId id="270" r:id="rId16"/>
    <p:sldId id="271"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43804A-28C4-C65F-AE99-F5D9E0307E2B}" name="Kyra Henderson" initials="KH" userId="Kyra Henderson" providerId="None"/>
  <p188:author id="{894BF668-3490-92CF-263E-4C9568D0B0EF}" name="Madeline Walters" initials="MW" userId="S::mwalters@themengesgroup.com::4b242bba-4352-473d-b8f2-beb4384ca7c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06E"/>
    <a:srgbClr val="123244"/>
    <a:srgbClr val="1A40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6377FC-E907-402A-A7EA-D8398C6943F6}" v="1" dt="2025-01-21T00:46:03.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deline Walters" userId="4b242bba-4352-473d-b8f2-beb4384ca7cc" providerId="ADAL" clId="{28EB65D7-EB08-4DE0-A2E4-F92741913D61}"/>
    <pc:docChg chg="undo custSel modSld">
      <pc:chgData name="Madeline Walters" userId="4b242bba-4352-473d-b8f2-beb4384ca7cc" providerId="ADAL" clId="{28EB65D7-EB08-4DE0-A2E4-F92741913D61}" dt="2025-01-20T00:07:32.314" v="147" actId="20577"/>
      <pc:docMkLst>
        <pc:docMk/>
      </pc:docMkLst>
      <pc:sldChg chg="modSp mod">
        <pc:chgData name="Madeline Walters" userId="4b242bba-4352-473d-b8f2-beb4384ca7cc" providerId="ADAL" clId="{28EB65D7-EB08-4DE0-A2E4-F92741913D61}" dt="2025-01-19T23:48:29.254" v="3" actId="20577"/>
        <pc:sldMkLst>
          <pc:docMk/>
          <pc:sldMk cId="3613964834" sldId="256"/>
        </pc:sldMkLst>
        <pc:spChg chg="mod">
          <ac:chgData name="Madeline Walters" userId="4b242bba-4352-473d-b8f2-beb4384ca7cc" providerId="ADAL" clId="{28EB65D7-EB08-4DE0-A2E4-F92741913D61}" dt="2025-01-19T23:48:29.254" v="3" actId="20577"/>
          <ac:spMkLst>
            <pc:docMk/>
            <pc:sldMk cId="3613964834" sldId="256"/>
            <ac:spMk id="3" creationId="{C9481E6F-4F17-4FA6-91EC-5B1A486ACC53}"/>
          </ac:spMkLst>
        </pc:spChg>
      </pc:sldChg>
      <pc:sldChg chg="modSp mod">
        <pc:chgData name="Madeline Walters" userId="4b242bba-4352-473d-b8f2-beb4384ca7cc" providerId="ADAL" clId="{28EB65D7-EB08-4DE0-A2E4-F92741913D61}" dt="2025-01-20T00:02:41.567" v="126" actId="21"/>
        <pc:sldMkLst>
          <pc:docMk/>
          <pc:sldMk cId="3155037520" sldId="262"/>
        </pc:sldMkLst>
        <pc:spChg chg="mod">
          <ac:chgData name="Madeline Walters" userId="4b242bba-4352-473d-b8f2-beb4384ca7cc" providerId="ADAL" clId="{28EB65D7-EB08-4DE0-A2E4-F92741913D61}" dt="2025-01-20T00:02:41.567" v="126" actId="21"/>
          <ac:spMkLst>
            <pc:docMk/>
            <pc:sldMk cId="3155037520" sldId="262"/>
            <ac:spMk id="4" creationId="{91C1B948-645F-67DB-BA92-817E3E73F6F2}"/>
          </ac:spMkLst>
        </pc:spChg>
      </pc:sldChg>
      <pc:sldChg chg="modSp mod">
        <pc:chgData name="Madeline Walters" userId="4b242bba-4352-473d-b8f2-beb4384ca7cc" providerId="ADAL" clId="{28EB65D7-EB08-4DE0-A2E4-F92741913D61}" dt="2025-01-20T00:07:32.314" v="147" actId="20577"/>
        <pc:sldMkLst>
          <pc:docMk/>
          <pc:sldMk cId="1222695264" sldId="268"/>
        </pc:sldMkLst>
        <pc:spChg chg="mod">
          <ac:chgData name="Madeline Walters" userId="4b242bba-4352-473d-b8f2-beb4384ca7cc" providerId="ADAL" clId="{28EB65D7-EB08-4DE0-A2E4-F92741913D61}" dt="2025-01-20T00:07:32.314" v="147" actId="20577"/>
          <ac:spMkLst>
            <pc:docMk/>
            <pc:sldMk cId="1222695264" sldId="268"/>
            <ac:spMk id="4" creationId="{C00589A8-531C-D06E-B9ED-F8BB6E8C0014}"/>
          </ac:spMkLst>
        </pc:spChg>
      </pc:sldChg>
      <pc:sldChg chg="modSp mod">
        <pc:chgData name="Madeline Walters" userId="4b242bba-4352-473d-b8f2-beb4384ca7cc" providerId="ADAL" clId="{28EB65D7-EB08-4DE0-A2E4-F92741913D61}" dt="2025-01-20T00:06:46.977" v="145" actId="14100"/>
        <pc:sldMkLst>
          <pc:docMk/>
          <pc:sldMk cId="1262955587" sldId="272"/>
        </pc:sldMkLst>
        <pc:spChg chg="mod">
          <ac:chgData name="Madeline Walters" userId="4b242bba-4352-473d-b8f2-beb4384ca7cc" providerId="ADAL" clId="{28EB65D7-EB08-4DE0-A2E4-F92741913D61}" dt="2025-01-20T00:06:46.977" v="145" actId="14100"/>
          <ac:spMkLst>
            <pc:docMk/>
            <pc:sldMk cId="1262955587" sldId="272"/>
            <ac:spMk id="4" creationId="{6DC148D1-93E8-5067-2384-CB636BBDE270}"/>
          </ac:spMkLst>
        </pc:spChg>
      </pc:sldChg>
    </pc:docChg>
  </pc:docChgLst>
  <pc:docChgLst>
    <pc:chgData name="Madeline Walters" userId="4b242bba-4352-473d-b8f2-beb4384ca7cc" providerId="ADAL" clId="{55E9E3E1-0685-47F1-92EB-4AD0497CA5F2}"/>
    <pc:docChg chg="modSld">
      <pc:chgData name="Madeline Walters" userId="4b242bba-4352-473d-b8f2-beb4384ca7cc" providerId="ADAL" clId="{55E9E3E1-0685-47F1-92EB-4AD0497CA5F2}" dt="2025-01-20T17:48:58.867" v="65" actId="20577"/>
      <pc:docMkLst>
        <pc:docMk/>
      </pc:docMkLst>
      <pc:sldChg chg="modSp mod">
        <pc:chgData name="Madeline Walters" userId="4b242bba-4352-473d-b8f2-beb4384ca7cc" providerId="ADAL" clId="{55E9E3E1-0685-47F1-92EB-4AD0497CA5F2}" dt="2025-01-20T17:42:07.146" v="3" actId="20577"/>
        <pc:sldMkLst>
          <pc:docMk/>
          <pc:sldMk cId="3613964834" sldId="256"/>
        </pc:sldMkLst>
        <pc:spChg chg="mod">
          <ac:chgData name="Madeline Walters" userId="4b242bba-4352-473d-b8f2-beb4384ca7cc" providerId="ADAL" clId="{55E9E3E1-0685-47F1-92EB-4AD0497CA5F2}" dt="2025-01-20T17:42:07.146" v="3" actId="20577"/>
          <ac:spMkLst>
            <pc:docMk/>
            <pc:sldMk cId="3613964834" sldId="256"/>
            <ac:spMk id="3" creationId="{C9481E6F-4F17-4FA6-91EC-5B1A486ACC53}"/>
          </ac:spMkLst>
        </pc:spChg>
      </pc:sldChg>
      <pc:sldChg chg="modSp mod">
        <pc:chgData name="Madeline Walters" userId="4b242bba-4352-473d-b8f2-beb4384ca7cc" providerId="ADAL" clId="{55E9E3E1-0685-47F1-92EB-4AD0497CA5F2}" dt="2025-01-20T17:48:58.867" v="65" actId="20577"/>
        <pc:sldMkLst>
          <pc:docMk/>
          <pc:sldMk cId="3460473735" sldId="263"/>
        </pc:sldMkLst>
        <pc:spChg chg="mod">
          <ac:chgData name="Madeline Walters" userId="4b242bba-4352-473d-b8f2-beb4384ca7cc" providerId="ADAL" clId="{55E9E3E1-0685-47F1-92EB-4AD0497CA5F2}" dt="2025-01-20T17:48:58.867" v="65" actId="20577"/>
          <ac:spMkLst>
            <pc:docMk/>
            <pc:sldMk cId="3460473735" sldId="263"/>
            <ac:spMk id="4" creationId="{4DC2DAF7-0A81-B751-F4EE-3217E6842E81}"/>
          </ac:spMkLst>
        </pc:spChg>
      </pc:sldChg>
      <pc:sldChg chg="modSp mod">
        <pc:chgData name="Madeline Walters" userId="4b242bba-4352-473d-b8f2-beb4384ca7cc" providerId="ADAL" clId="{55E9E3E1-0685-47F1-92EB-4AD0497CA5F2}" dt="2025-01-20T17:45:32.440" v="50" actId="20577"/>
        <pc:sldMkLst>
          <pc:docMk/>
          <pc:sldMk cId="1621096398" sldId="269"/>
        </pc:sldMkLst>
        <pc:spChg chg="mod">
          <ac:chgData name="Madeline Walters" userId="4b242bba-4352-473d-b8f2-beb4384ca7cc" providerId="ADAL" clId="{55E9E3E1-0685-47F1-92EB-4AD0497CA5F2}" dt="2025-01-20T17:45:32.440" v="50" actId="20577"/>
          <ac:spMkLst>
            <pc:docMk/>
            <pc:sldMk cId="1621096398" sldId="269"/>
            <ac:spMk id="4" creationId="{80A4DE6E-924F-2D0A-C572-C27497B5D74B}"/>
          </ac:spMkLst>
        </pc:spChg>
      </pc:sldChg>
    </pc:docChg>
  </pc:docChgLst>
  <pc:docChgLst>
    <pc:chgData name="Madeline Walters" userId="4b242bba-4352-473d-b8f2-beb4384ca7cc" providerId="ADAL" clId="{0785DEA4-0DDB-417C-8957-EFC958D6D381}"/>
    <pc:docChg chg="undo custSel addSld modSld">
      <pc:chgData name="Madeline Walters" userId="4b242bba-4352-473d-b8f2-beb4384ca7cc" providerId="ADAL" clId="{0785DEA4-0DDB-417C-8957-EFC958D6D381}" dt="2025-01-19T20:42:40.406" v="326" actId="27636"/>
      <pc:docMkLst>
        <pc:docMk/>
      </pc:docMkLst>
      <pc:sldChg chg="modSp mod">
        <pc:chgData name="Madeline Walters" userId="4b242bba-4352-473d-b8f2-beb4384ca7cc" providerId="ADAL" clId="{0785DEA4-0DDB-417C-8957-EFC958D6D381}" dt="2025-01-19T20:35:46.157" v="173" actId="20577"/>
        <pc:sldMkLst>
          <pc:docMk/>
          <pc:sldMk cId="3613964834" sldId="256"/>
        </pc:sldMkLst>
        <pc:spChg chg="mod">
          <ac:chgData name="Madeline Walters" userId="4b242bba-4352-473d-b8f2-beb4384ca7cc" providerId="ADAL" clId="{0785DEA4-0DDB-417C-8957-EFC958D6D381}" dt="2025-01-19T20:35:46.157" v="173" actId="20577"/>
          <ac:spMkLst>
            <pc:docMk/>
            <pc:sldMk cId="3613964834" sldId="256"/>
            <ac:spMk id="3" creationId="{C9481E6F-4F17-4FA6-91EC-5B1A486ACC53}"/>
          </ac:spMkLst>
        </pc:spChg>
      </pc:sldChg>
      <pc:sldChg chg="addSp delSp modSp mod">
        <pc:chgData name="Madeline Walters" userId="4b242bba-4352-473d-b8f2-beb4384ca7cc" providerId="ADAL" clId="{0785DEA4-0DDB-417C-8957-EFC958D6D381}" dt="2025-01-17T16:25:51.743" v="134" actId="1076"/>
        <pc:sldMkLst>
          <pc:docMk/>
          <pc:sldMk cId="3155037520" sldId="262"/>
        </pc:sldMkLst>
        <pc:spChg chg="mod">
          <ac:chgData name="Madeline Walters" userId="4b242bba-4352-473d-b8f2-beb4384ca7cc" providerId="ADAL" clId="{0785DEA4-0DDB-417C-8957-EFC958D6D381}" dt="2025-01-17T16:25:24.054" v="132" actId="403"/>
          <ac:spMkLst>
            <pc:docMk/>
            <pc:sldMk cId="3155037520" sldId="262"/>
            <ac:spMk id="4" creationId="{91C1B948-645F-67DB-BA92-817E3E73F6F2}"/>
          </ac:spMkLst>
        </pc:spChg>
        <pc:picChg chg="add mod">
          <ac:chgData name="Madeline Walters" userId="4b242bba-4352-473d-b8f2-beb4384ca7cc" providerId="ADAL" clId="{0785DEA4-0DDB-417C-8957-EFC958D6D381}" dt="2025-01-17T16:25:51.743" v="134" actId="1076"/>
          <ac:picMkLst>
            <pc:docMk/>
            <pc:sldMk cId="3155037520" sldId="262"/>
            <ac:picMk id="5" creationId="{629527C6-3E3B-CCD9-0193-E11E651E9C87}"/>
          </ac:picMkLst>
        </pc:picChg>
      </pc:sldChg>
      <pc:sldChg chg="modSp mod">
        <pc:chgData name="Madeline Walters" userId="4b242bba-4352-473d-b8f2-beb4384ca7cc" providerId="ADAL" clId="{0785DEA4-0DDB-417C-8957-EFC958D6D381}" dt="2025-01-19T20:42:40.406" v="326" actId="27636"/>
        <pc:sldMkLst>
          <pc:docMk/>
          <pc:sldMk cId="1222695264" sldId="268"/>
        </pc:sldMkLst>
        <pc:spChg chg="mod">
          <ac:chgData name="Madeline Walters" userId="4b242bba-4352-473d-b8f2-beb4384ca7cc" providerId="ADAL" clId="{0785DEA4-0DDB-417C-8957-EFC958D6D381}" dt="2025-01-19T20:42:40.406" v="326" actId="27636"/>
          <ac:spMkLst>
            <pc:docMk/>
            <pc:sldMk cId="1222695264" sldId="268"/>
            <ac:spMk id="4" creationId="{C00589A8-531C-D06E-B9ED-F8BB6E8C0014}"/>
          </ac:spMkLst>
        </pc:spChg>
      </pc:sldChg>
      <pc:sldChg chg="addSp delSp modSp new mod">
        <pc:chgData name="Madeline Walters" userId="4b242bba-4352-473d-b8f2-beb4384ca7cc" providerId="ADAL" clId="{0785DEA4-0DDB-417C-8957-EFC958D6D381}" dt="2025-01-17T16:28:06.507" v="161" actId="20577"/>
        <pc:sldMkLst>
          <pc:docMk/>
          <pc:sldMk cId="1262955587" sldId="272"/>
        </pc:sldMkLst>
        <pc:spChg chg="mod">
          <ac:chgData name="Madeline Walters" userId="4b242bba-4352-473d-b8f2-beb4384ca7cc" providerId="ADAL" clId="{0785DEA4-0DDB-417C-8957-EFC958D6D381}" dt="2025-01-17T16:22:12.626" v="27" actId="20577"/>
          <ac:spMkLst>
            <pc:docMk/>
            <pc:sldMk cId="1262955587" sldId="272"/>
            <ac:spMk id="2" creationId="{A4BAECB8-1770-9C7B-39B6-863103FDB1EA}"/>
          </ac:spMkLst>
        </pc:spChg>
        <pc:spChg chg="mod">
          <ac:chgData name="Madeline Walters" userId="4b242bba-4352-473d-b8f2-beb4384ca7cc" providerId="ADAL" clId="{0785DEA4-0DDB-417C-8957-EFC958D6D381}" dt="2025-01-17T16:28:06.507" v="161" actId="20577"/>
          <ac:spMkLst>
            <pc:docMk/>
            <pc:sldMk cId="1262955587" sldId="272"/>
            <ac:spMk id="4" creationId="{6DC148D1-93E8-5067-2384-CB636BBDE270}"/>
          </ac:spMkLst>
        </pc:spChg>
      </pc:sldChg>
    </pc:docChg>
  </pc:docChgLst>
  <pc:docChgLst>
    <pc:chgData name="Joel Menges" userId="db472fd1-dd78-4b45-81cf-476c80e1b235" providerId="ADAL" clId="{B76377FC-E907-402A-A7EA-D8398C6943F6}"/>
    <pc:docChg chg="custSel addSld modSld">
      <pc:chgData name="Joel Menges" userId="db472fd1-dd78-4b45-81cf-476c80e1b235" providerId="ADAL" clId="{B76377FC-E907-402A-A7EA-D8398C6943F6}" dt="2025-01-21T00:50:06.327" v="100" actId="1035"/>
      <pc:docMkLst>
        <pc:docMk/>
      </pc:docMkLst>
      <pc:sldChg chg="modSp mod">
        <pc:chgData name="Joel Menges" userId="db472fd1-dd78-4b45-81cf-476c80e1b235" providerId="ADAL" clId="{B76377FC-E907-402A-A7EA-D8398C6943F6}" dt="2025-01-21T00:44:41.337" v="20" actId="20577"/>
        <pc:sldMkLst>
          <pc:docMk/>
          <pc:sldMk cId="3155037520" sldId="262"/>
        </pc:sldMkLst>
        <pc:spChg chg="mod">
          <ac:chgData name="Joel Menges" userId="db472fd1-dd78-4b45-81cf-476c80e1b235" providerId="ADAL" clId="{B76377FC-E907-402A-A7EA-D8398C6943F6}" dt="2025-01-21T00:44:41.337" v="20" actId="20577"/>
          <ac:spMkLst>
            <pc:docMk/>
            <pc:sldMk cId="3155037520" sldId="262"/>
            <ac:spMk id="2" creationId="{A49F7C40-5860-66CC-EA38-24B46ECFF35A}"/>
          </ac:spMkLst>
        </pc:spChg>
      </pc:sldChg>
      <pc:sldChg chg="modSp mod">
        <pc:chgData name="Joel Menges" userId="db472fd1-dd78-4b45-81cf-476c80e1b235" providerId="ADAL" clId="{B76377FC-E907-402A-A7EA-D8398C6943F6}" dt="2025-01-21T00:48:34.284" v="71" actId="20577"/>
        <pc:sldMkLst>
          <pc:docMk/>
          <pc:sldMk cId="3120968250" sldId="265"/>
        </pc:sldMkLst>
        <pc:spChg chg="mod">
          <ac:chgData name="Joel Menges" userId="db472fd1-dd78-4b45-81cf-476c80e1b235" providerId="ADAL" clId="{B76377FC-E907-402A-A7EA-D8398C6943F6}" dt="2025-01-21T00:48:34.284" v="71" actId="20577"/>
          <ac:spMkLst>
            <pc:docMk/>
            <pc:sldMk cId="3120968250" sldId="265"/>
            <ac:spMk id="4" creationId="{9832928E-99C2-9908-69CA-1EE7AF528A14}"/>
          </ac:spMkLst>
        </pc:spChg>
      </pc:sldChg>
      <pc:sldChg chg="modSp mod">
        <pc:chgData name="Joel Menges" userId="db472fd1-dd78-4b45-81cf-476c80e1b235" providerId="ADAL" clId="{B76377FC-E907-402A-A7EA-D8398C6943F6}" dt="2025-01-21T00:50:06.327" v="100" actId="1035"/>
        <pc:sldMkLst>
          <pc:docMk/>
          <pc:sldMk cId="1222695264" sldId="268"/>
        </pc:sldMkLst>
        <pc:spChg chg="mod">
          <ac:chgData name="Joel Menges" userId="db472fd1-dd78-4b45-81cf-476c80e1b235" providerId="ADAL" clId="{B76377FC-E907-402A-A7EA-D8398C6943F6}" dt="2025-01-21T00:50:06.327" v="100" actId="1035"/>
          <ac:spMkLst>
            <pc:docMk/>
            <pc:sldMk cId="1222695264" sldId="268"/>
            <ac:spMk id="4" creationId="{C00589A8-531C-D06E-B9ED-F8BB6E8C0014}"/>
          </ac:spMkLst>
        </pc:spChg>
      </pc:sldChg>
      <pc:sldChg chg="modSp mod">
        <pc:chgData name="Joel Menges" userId="db472fd1-dd78-4b45-81cf-476c80e1b235" providerId="ADAL" clId="{B76377FC-E907-402A-A7EA-D8398C6943F6}" dt="2025-01-21T00:47:03.906" v="40" actId="1036"/>
        <pc:sldMkLst>
          <pc:docMk/>
          <pc:sldMk cId="1262955587" sldId="272"/>
        </pc:sldMkLst>
        <pc:spChg chg="mod">
          <ac:chgData name="Joel Menges" userId="db472fd1-dd78-4b45-81cf-476c80e1b235" providerId="ADAL" clId="{B76377FC-E907-402A-A7EA-D8398C6943F6}" dt="2025-01-21T00:47:03.906" v="40" actId="1036"/>
          <ac:spMkLst>
            <pc:docMk/>
            <pc:sldMk cId="1262955587" sldId="272"/>
            <ac:spMk id="4" creationId="{6DC148D1-93E8-5067-2384-CB636BBDE270}"/>
          </ac:spMkLst>
        </pc:spChg>
      </pc:sldChg>
      <pc:sldChg chg="modSp add mod">
        <pc:chgData name="Joel Menges" userId="db472fd1-dd78-4b45-81cf-476c80e1b235" providerId="ADAL" clId="{B76377FC-E907-402A-A7EA-D8398C6943F6}" dt="2025-01-21T00:47:43.236" v="59" actId="1036"/>
        <pc:sldMkLst>
          <pc:docMk/>
          <pc:sldMk cId="2840068337" sldId="273"/>
        </pc:sldMkLst>
        <pc:spChg chg="mod">
          <ac:chgData name="Joel Menges" userId="db472fd1-dd78-4b45-81cf-476c80e1b235" providerId="ADAL" clId="{B76377FC-E907-402A-A7EA-D8398C6943F6}" dt="2025-01-21T00:47:43.236" v="59" actId="1036"/>
          <ac:spMkLst>
            <pc:docMk/>
            <pc:sldMk cId="2840068337" sldId="273"/>
            <ac:spMk id="4" creationId="{E6AF47AA-A727-CEF5-B63D-B74DAEF3919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68152A-4CFB-4D32-BA6C-417CC72D7C3E}" type="datetimeFigureOut">
              <a:rPr lang="en-US" smtClean="0"/>
              <a:t>1/20/2025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4A16F-EF09-4132-BEF4-626BB20DA814}" type="slidenum">
              <a:rPr lang="en-US" smtClean="0"/>
              <a:t>‹#›</a:t>
            </a:fld>
            <a:endParaRPr lang="en-US"/>
          </a:p>
        </p:txBody>
      </p:sp>
    </p:spTree>
    <p:extLst>
      <p:ext uri="{BB962C8B-B14F-4D97-AF65-F5344CB8AC3E}">
        <p14:creationId xmlns:p14="http://schemas.microsoft.com/office/powerpoint/2010/main" val="2497123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B609EE-CC47-4E9D-9EE0-2DF4DD28E7E0}"/>
              </a:ext>
            </a:extLst>
          </p:cNvPr>
          <p:cNvSpPr/>
          <p:nvPr userDrawn="1"/>
        </p:nvSpPr>
        <p:spPr>
          <a:xfrm>
            <a:off x="0" y="0"/>
            <a:ext cx="12192000" cy="5551714"/>
          </a:xfrm>
          <a:prstGeom prst="rect">
            <a:avLst/>
          </a:prstGeom>
          <a:solidFill>
            <a:srgbClr val="1A40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2C797A-4E5E-42B4-8E21-4963830FA925}"/>
              </a:ext>
            </a:extLst>
          </p:cNvPr>
          <p:cNvSpPr>
            <a:spLocks noGrp="1"/>
          </p:cNvSpPr>
          <p:nvPr>
            <p:ph type="ctrTitle" hasCustomPrompt="1"/>
          </p:nvPr>
        </p:nvSpPr>
        <p:spPr>
          <a:xfrm>
            <a:off x="711406" y="1253667"/>
            <a:ext cx="10769183" cy="2387600"/>
          </a:xfrm>
        </p:spPr>
        <p:txBody>
          <a:bodyPr lIns="137160" tIns="137160" rIns="137160" bIns="137160" anchor="b"/>
          <a:lstStyle>
            <a:lvl1pPr algn="l">
              <a:defRPr sz="6000">
                <a:solidFill>
                  <a:schemeClr val="bg1"/>
                </a:solidFill>
                <a:latin typeface="Georgia" panose="02040502050405020303" pitchFamily="18" charset="0"/>
              </a:defRPr>
            </a:lvl1pPr>
          </a:lstStyle>
          <a:p>
            <a:r>
              <a:rPr lang="en-US"/>
              <a:t>Title</a:t>
            </a:r>
          </a:p>
        </p:txBody>
      </p:sp>
      <p:sp>
        <p:nvSpPr>
          <p:cNvPr id="3" name="Subtitle 2">
            <a:extLst>
              <a:ext uri="{FF2B5EF4-FFF2-40B4-BE49-F238E27FC236}">
                <a16:creationId xmlns:a16="http://schemas.microsoft.com/office/drawing/2014/main" id="{F9570538-0E84-4F8F-B166-EF8F85A09AEC}"/>
              </a:ext>
            </a:extLst>
          </p:cNvPr>
          <p:cNvSpPr>
            <a:spLocks noGrp="1"/>
          </p:cNvSpPr>
          <p:nvPr>
            <p:ph type="subTitle" idx="1" hasCustomPrompt="1"/>
          </p:nvPr>
        </p:nvSpPr>
        <p:spPr>
          <a:xfrm>
            <a:off x="711405" y="3768683"/>
            <a:ext cx="10769184" cy="1655762"/>
          </a:xfrm>
        </p:spPr>
        <p:txBody>
          <a:bodyPr lIns="137160" tIns="137160" rIns="137160" bIns="137160" anchor="b">
            <a:normAutofit/>
          </a:bodyPr>
          <a:lstStyle>
            <a:lvl1pPr marL="0" indent="0" algn="l">
              <a:buNone/>
              <a:defRPr sz="3200">
                <a:solidFill>
                  <a:schemeClr val="bg1"/>
                </a:solidFill>
                <a:latin typeface="Georgia" panose="02040502050405020303" pitchFamily="18" charset="0"/>
              </a:defRPr>
            </a:lvl1pPr>
            <a:lvl2pPr marL="457200" indent="0" algn="l">
              <a:buNone/>
              <a:defRPr sz="3000">
                <a:latin typeface="Georgia" panose="02040502050405020303" pitchFamily="18" charset="0"/>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Subtitle</a:t>
            </a:r>
          </a:p>
        </p:txBody>
      </p:sp>
      <p:pic>
        <p:nvPicPr>
          <p:cNvPr id="8" name="Picture 7">
            <a:extLst>
              <a:ext uri="{FF2B5EF4-FFF2-40B4-BE49-F238E27FC236}">
                <a16:creationId xmlns:a16="http://schemas.microsoft.com/office/drawing/2014/main" id="{6FBD11BF-9AD2-40A0-9BFE-A0BD532BA486}"/>
              </a:ext>
            </a:extLst>
          </p:cNvPr>
          <p:cNvPicPr>
            <a:picLocks noChangeAspect="1"/>
          </p:cNvPicPr>
          <p:nvPr userDrawn="1"/>
        </p:nvPicPr>
        <p:blipFill rotWithShape="1">
          <a:blip r:embed="rId2"/>
          <a:srcRect t="7152" b="1788"/>
          <a:stretch/>
        </p:blipFill>
        <p:spPr>
          <a:xfrm>
            <a:off x="3648381" y="5715635"/>
            <a:ext cx="4895231" cy="1005840"/>
          </a:xfrm>
          <a:prstGeom prst="rect">
            <a:avLst/>
          </a:prstGeom>
        </p:spPr>
      </p:pic>
      <p:sp>
        <p:nvSpPr>
          <p:cNvPr id="11" name="Slide Number Placeholder 4">
            <a:extLst>
              <a:ext uri="{FF2B5EF4-FFF2-40B4-BE49-F238E27FC236}">
                <a16:creationId xmlns:a16="http://schemas.microsoft.com/office/drawing/2014/main" id="{139FD085-68DD-487E-BC13-C7449C10FC91}"/>
              </a:ext>
            </a:extLst>
          </p:cNvPr>
          <p:cNvSpPr>
            <a:spLocks noGrp="1"/>
          </p:cNvSpPr>
          <p:nvPr>
            <p:ph type="sldNum" sz="quarter" idx="12"/>
          </p:nvPr>
        </p:nvSpPr>
        <p:spPr>
          <a:xfrm>
            <a:off x="9196466" y="6356350"/>
            <a:ext cx="2157334" cy="365125"/>
          </a:xfrm>
        </p:spPr>
        <p:txBody>
          <a:bodyPr/>
          <a:lstStyle/>
          <a:p>
            <a:fld id="{73CCCF0B-C4E4-430E-8CBD-78DE94FCE36A}" type="slidenum">
              <a:rPr lang="en-US" smtClean="0"/>
              <a:pPr/>
              <a:t>‹#›</a:t>
            </a:fld>
            <a:r>
              <a:rPr lang="en-US"/>
              <a:t> </a:t>
            </a:r>
          </a:p>
        </p:txBody>
      </p:sp>
    </p:spTree>
    <p:extLst>
      <p:ext uri="{BB962C8B-B14F-4D97-AF65-F5344CB8AC3E}">
        <p14:creationId xmlns:p14="http://schemas.microsoft.com/office/powerpoint/2010/main" val="3840370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CC83A9B-4C06-4F00-9CC9-4295473286BA}"/>
              </a:ext>
            </a:extLst>
          </p:cNvPr>
          <p:cNvSpPr/>
          <p:nvPr userDrawn="1"/>
        </p:nvSpPr>
        <p:spPr>
          <a:xfrm>
            <a:off x="0" y="1"/>
            <a:ext cx="12192000" cy="1690688"/>
          </a:xfrm>
          <a:prstGeom prst="rect">
            <a:avLst/>
          </a:prstGeom>
          <a:solidFill>
            <a:srgbClr val="1A40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AA8870-3EC0-4D80-85AC-3DA39272F373}"/>
              </a:ext>
            </a:extLst>
          </p:cNvPr>
          <p:cNvSpPr>
            <a:spLocks noGrp="1"/>
          </p:cNvSpPr>
          <p:nvPr>
            <p:ph type="title"/>
          </p:nvPr>
        </p:nvSpPr>
        <p:spPr>
          <a:xfrm>
            <a:off x="838200" y="296068"/>
            <a:ext cx="10515600" cy="1325563"/>
          </a:xfrm>
        </p:spPr>
        <p:txBody>
          <a:bodyPr lIns="137160" tIns="137160" rIns="137160" bIns="137160"/>
          <a:lstStyle>
            <a:lvl1pPr>
              <a:defRPr>
                <a:solidFill>
                  <a:schemeClr val="bg1"/>
                </a:solidFill>
                <a:latin typeface="+mj-lt"/>
              </a:defRPr>
            </a:lvl1pPr>
          </a:lstStyle>
          <a:p>
            <a:r>
              <a:rPr lang="en-US"/>
              <a:t>Click to edit Master title style</a:t>
            </a:r>
          </a:p>
        </p:txBody>
      </p:sp>
      <p:sp>
        <p:nvSpPr>
          <p:cNvPr id="5" name="Slide Number Placeholder 4">
            <a:extLst>
              <a:ext uri="{FF2B5EF4-FFF2-40B4-BE49-F238E27FC236}">
                <a16:creationId xmlns:a16="http://schemas.microsoft.com/office/drawing/2014/main" id="{38D7FCEE-5D13-4B02-BD47-7855C3B0AD00}"/>
              </a:ext>
            </a:extLst>
          </p:cNvPr>
          <p:cNvSpPr>
            <a:spLocks noGrp="1"/>
          </p:cNvSpPr>
          <p:nvPr>
            <p:ph type="sldNum" sz="quarter" idx="12"/>
          </p:nvPr>
        </p:nvSpPr>
        <p:spPr/>
        <p:txBody>
          <a:bodyPr/>
          <a:lstStyle/>
          <a:p>
            <a:fld id="{73CCCF0B-C4E4-430E-8CBD-78DE94FCE36A}" type="slidenum">
              <a:rPr lang="en-US" smtClean="0"/>
              <a:pPr/>
              <a:t>‹#›</a:t>
            </a:fld>
            <a:r>
              <a:rPr lang="en-US"/>
              <a:t> </a:t>
            </a:r>
          </a:p>
        </p:txBody>
      </p:sp>
      <p:sp>
        <p:nvSpPr>
          <p:cNvPr id="9" name="Content Placeholder 8">
            <a:extLst>
              <a:ext uri="{FF2B5EF4-FFF2-40B4-BE49-F238E27FC236}">
                <a16:creationId xmlns:a16="http://schemas.microsoft.com/office/drawing/2014/main" id="{2606D97A-CB56-49A5-A233-49067544CC3B}"/>
              </a:ext>
            </a:extLst>
          </p:cNvPr>
          <p:cNvSpPr>
            <a:spLocks noGrp="1"/>
          </p:cNvSpPr>
          <p:nvPr>
            <p:ph sz="quarter" idx="13"/>
          </p:nvPr>
        </p:nvSpPr>
        <p:spPr>
          <a:xfrm>
            <a:off x="838200" y="1770698"/>
            <a:ext cx="10515600" cy="4429895"/>
          </a:xfrm>
        </p:spPr>
        <p:txBody>
          <a:bodyPr lIns="137160" tIns="137160" rIns="137160" bIns="137160"/>
          <a:lstStyle>
            <a:lvl1pPr>
              <a:lnSpc>
                <a:spcPct val="100000"/>
              </a:lnSpc>
              <a:defRPr>
                <a:latin typeface="Georgia" panose="02040502050405020303" pitchFamily="18" charset="0"/>
              </a:defRPr>
            </a:lvl1pPr>
          </a:lstStyle>
          <a:p>
            <a:pPr lvl="0"/>
            <a:r>
              <a:rPr lang="en-US"/>
              <a:t>Click to edit Master text styles</a:t>
            </a:r>
          </a:p>
        </p:txBody>
      </p:sp>
      <p:pic>
        <p:nvPicPr>
          <p:cNvPr id="8" name="Picture 7">
            <a:extLst>
              <a:ext uri="{FF2B5EF4-FFF2-40B4-BE49-F238E27FC236}">
                <a16:creationId xmlns:a16="http://schemas.microsoft.com/office/drawing/2014/main" id="{623B5E40-FE37-4D89-A02E-A3317A0F9483}"/>
              </a:ext>
            </a:extLst>
          </p:cNvPr>
          <p:cNvPicPr>
            <a:picLocks noChangeAspect="1"/>
          </p:cNvPicPr>
          <p:nvPr userDrawn="1"/>
        </p:nvPicPr>
        <p:blipFill rotWithShape="1">
          <a:blip r:embed="rId2"/>
          <a:srcRect b="21145"/>
          <a:stretch/>
        </p:blipFill>
        <p:spPr>
          <a:xfrm>
            <a:off x="5067300" y="6355396"/>
            <a:ext cx="2057400" cy="366079"/>
          </a:xfrm>
          <a:prstGeom prst="rect">
            <a:avLst/>
          </a:prstGeom>
        </p:spPr>
      </p:pic>
    </p:spTree>
    <p:extLst>
      <p:ext uri="{BB962C8B-B14F-4D97-AF65-F5344CB8AC3E}">
        <p14:creationId xmlns:p14="http://schemas.microsoft.com/office/powerpoint/2010/main" val="329287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Heading Color">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56D3DE5-B7BE-4700-8C22-D746D9B3D380}"/>
              </a:ext>
            </a:extLst>
          </p:cNvPr>
          <p:cNvSpPr>
            <a:spLocks noGrp="1"/>
          </p:cNvSpPr>
          <p:nvPr>
            <p:ph type="sldNum" sz="quarter" idx="12"/>
          </p:nvPr>
        </p:nvSpPr>
        <p:spPr/>
        <p:txBody>
          <a:bodyPr/>
          <a:lstStyle/>
          <a:p>
            <a:fld id="{73CCCF0B-C4E4-430E-8CBD-78DE94FCE36A}" type="slidenum">
              <a:rPr lang="en-US" smtClean="0"/>
              <a:t>‹#›</a:t>
            </a:fld>
            <a:endParaRPr lang="en-US"/>
          </a:p>
        </p:txBody>
      </p:sp>
      <p:sp>
        <p:nvSpPr>
          <p:cNvPr id="11" name="Title 1">
            <a:extLst>
              <a:ext uri="{FF2B5EF4-FFF2-40B4-BE49-F238E27FC236}">
                <a16:creationId xmlns:a16="http://schemas.microsoft.com/office/drawing/2014/main" id="{CB30EAAD-290D-4918-B247-36ED69C8CA1C}"/>
              </a:ext>
            </a:extLst>
          </p:cNvPr>
          <p:cNvSpPr>
            <a:spLocks noGrp="1"/>
          </p:cNvSpPr>
          <p:nvPr>
            <p:ph type="title"/>
          </p:nvPr>
        </p:nvSpPr>
        <p:spPr>
          <a:xfrm>
            <a:off x="838200" y="296068"/>
            <a:ext cx="10515600" cy="1325563"/>
          </a:xfrm>
        </p:spPr>
        <p:txBody>
          <a:bodyPr lIns="137160" tIns="137160" rIns="137160" bIns="137160"/>
          <a:lstStyle>
            <a:lvl1pPr>
              <a:defRPr>
                <a:solidFill>
                  <a:schemeClr val="tx1"/>
                </a:solidFill>
                <a:latin typeface="+mj-lt"/>
              </a:defRPr>
            </a:lvl1pPr>
          </a:lstStyle>
          <a:p>
            <a:r>
              <a:rPr lang="en-US"/>
              <a:t>Click to edit Master title style</a:t>
            </a:r>
          </a:p>
        </p:txBody>
      </p:sp>
      <p:sp>
        <p:nvSpPr>
          <p:cNvPr id="12" name="Content Placeholder 8">
            <a:extLst>
              <a:ext uri="{FF2B5EF4-FFF2-40B4-BE49-F238E27FC236}">
                <a16:creationId xmlns:a16="http://schemas.microsoft.com/office/drawing/2014/main" id="{5E60B8CB-B748-4DFC-9780-080716A955A0}"/>
              </a:ext>
            </a:extLst>
          </p:cNvPr>
          <p:cNvSpPr>
            <a:spLocks noGrp="1"/>
          </p:cNvSpPr>
          <p:nvPr>
            <p:ph sz="quarter" idx="13"/>
          </p:nvPr>
        </p:nvSpPr>
        <p:spPr>
          <a:xfrm>
            <a:off x="838200" y="1770698"/>
            <a:ext cx="10515600" cy="4429895"/>
          </a:xfrm>
        </p:spPr>
        <p:txBody>
          <a:bodyPr lIns="137160" tIns="137160" rIns="137160" bIns="137160"/>
          <a:lstStyle>
            <a:lvl1pPr>
              <a:lnSpc>
                <a:spcPct val="100000"/>
              </a:lnSpc>
              <a:defRPr>
                <a:latin typeface="Georgia" panose="02040502050405020303" pitchFamily="18" charset="0"/>
              </a:defRPr>
            </a:lvl1pPr>
          </a:lstStyle>
          <a:p>
            <a:pPr lvl="0"/>
            <a:r>
              <a:rPr lang="en-US"/>
              <a:t>Click to edit Master text styles</a:t>
            </a:r>
          </a:p>
        </p:txBody>
      </p:sp>
      <p:pic>
        <p:nvPicPr>
          <p:cNvPr id="2" name="Picture 1">
            <a:extLst>
              <a:ext uri="{FF2B5EF4-FFF2-40B4-BE49-F238E27FC236}">
                <a16:creationId xmlns:a16="http://schemas.microsoft.com/office/drawing/2014/main" id="{FAC47B2A-BCCC-AC3C-F801-92F4C850BAA3}"/>
              </a:ext>
            </a:extLst>
          </p:cNvPr>
          <p:cNvPicPr>
            <a:picLocks noChangeAspect="1"/>
          </p:cNvPicPr>
          <p:nvPr userDrawn="1"/>
        </p:nvPicPr>
        <p:blipFill rotWithShape="1">
          <a:blip r:embed="rId2"/>
          <a:srcRect b="21145"/>
          <a:stretch/>
        </p:blipFill>
        <p:spPr>
          <a:xfrm>
            <a:off x="5067300" y="6355396"/>
            <a:ext cx="2057400" cy="366079"/>
          </a:xfrm>
          <a:prstGeom prst="rect">
            <a:avLst/>
          </a:prstGeom>
        </p:spPr>
      </p:pic>
    </p:spTree>
    <p:extLst>
      <p:ext uri="{BB962C8B-B14F-4D97-AF65-F5344CB8AC3E}">
        <p14:creationId xmlns:p14="http://schemas.microsoft.com/office/powerpoint/2010/main" val="812121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ll Blue Backgroun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3B79091-F661-4EF6-9116-18A3009FE324}"/>
              </a:ext>
            </a:extLst>
          </p:cNvPr>
          <p:cNvSpPr/>
          <p:nvPr userDrawn="1"/>
        </p:nvSpPr>
        <p:spPr>
          <a:xfrm>
            <a:off x="0" y="0"/>
            <a:ext cx="12192000" cy="6136913"/>
          </a:xfrm>
          <a:prstGeom prst="rect">
            <a:avLst/>
          </a:prstGeom>
          <a:solidFill>
            <a:srgbClr val="1A40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7A4540-504C-4202-9BE7-34ADFB2CDAC4}"/>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330792ED-A42C-49C4-B810-B1A533261658}"/>
              </a:ext>
            </a:extLst>
          </p:cNvPr>
          <p:cNvSpPr>
            <a:spLocks noGrp="1"/>
          </p:cNvSpPr>
          <p:nvPr>
            <p:ph type="dt" sz="half" idx="10"/>
          </p:nvPr>
        </p:nvSpPr>
        <p:spPr/>
        <p:txBody>
          <a:bodyPr/>
          <a:lstStyle/>
          <a:p>
            <a:fld id="{5C3AA58A-1548-4647-8922-CA5353204798}" type="datetime1">
              <a:rPr lang="en-US" smtClean="0"/>
              <a:t>1/20/2025</a:t>
            </a:fld>
            <a:endParaRPr lang="en-US"/>
          </a:p>
        </p:txBody>
      </p:sp>
      <p:sp>
        <p:nvSpPr>
          <p:cNvPr id="5" name="Slide Number Placeholder 4">
            <a:extLst>
              <a:ext uri="{FF2B5EF4-FFF2-40B4-BE49-F238E27FC236}">
                <a16:creationId xmlns:a16="http://schemas.microsoft.com/office/drawing/2014/main" id="{82456584-5C77-448B-B41E-C0DB2F267E83}"/>
              </a:ext>
            </a:extLst>
          </p:cNvPr>
          <p:cNvSpPr>
            <a:spLocks noGrp="1"/>
          </p:cNvSpPr>
          <p:nvPr>
            <p:ph type="sldNum" sz="quarter" idx="12"/>
          </p:nvPr>
        </p:nvSpPr>
        <p:spPr/>
        <p:txBody>
          <a:bodyPr/>
          <a:lstStyle/>
          <a:p>
            <a:fld id="{73CCCF0B-C4E4-430E-8CBD-78DE94FCE36A}" type="slidenum">
              <a:rPr lang="en-US" smtClean="0"/>
              <a:t>‹#›</a:t>
            </a:fld>
            <a:endParaRPr lang="en-US"/>
          </a:p>
        </p:txBody>
      </p:sp>
      <p:sp>
        <p:nvSpPr>
          <p:cNvPr id="8" name="Content Placeholder 8">
            <a:extLst>
              <a:ext uri="{FF2B5EF4-FFF2-40B4-BE49-F238E27FC236}">
                <a16:creationId xmlns:a16="http://schemas.microsoft.com/office/drawing/2014/main" id="{CC82F742-1884-41F5-870F-381BDFA4F5C5}"/>
              </a:ext>
            </a:extLst>
          </p:cNvPr>
          <p:cNvSpPr>
            <a:spLocks noGrp="1"/>
          </p:cNvSpPr>
          <p:nvPr>
            <p:ph sz="quarter" idx="13"/>
          </p:nvPr>
        </p:nvSpPr>
        <p:spPr>
          <a:xfrm>
            <a:off x="838200" y="1770699"/>
            <a:ext cx="10515600" cy="4221888"/>
          </a:xfrm>
        </p:spPr>
        <p:txBody>
          <a:bodyPr lIns="137160" tIns="137160" rIns="137160" bIns="137160"/>
          <a:lstStyle>
            <a:lvl1pPr>
              <a:lnSpc>
                <a:spcPct val="100000"/>
              </a:lnSpc>
              <a:defRPr>
                <a:solidFill>
                  <a:schemeClr val="bg1"/>
                </a:solidFill>
                <a:latin typeface="Georgia" panose="02040502050405020303" pitchFamily="18" charset="0"/>
              </a:defRPr>
            </a:lvl1pPr>
          </a:lstStyle>
          <a:p>
            <a:pPr lvl="0"/>
            <a:r>
              <a:rPr lang="en-US"/>
              <a:t>Click to edit Master text styles</a:t>
            </a:r>
          </a:p>
        </p:txBody>
      </p:sp>
      <p:pic>
        <p:nvPicPr>
          <p:cNvPr id="4" name="Picture 3">
            <a:extLst>
              <a:ext uri="{FF2B5EF4-FFF2-40B4-BE49-F238E27FC236}">
                <a16:creationId xmlns:a16="http://schemas.microsoft.com/office/drawing/2014/main" id="{C90BFD08-5E8C-B25F-1A0E-A3F1F0FF952D}"/>
              </a:ext>
            </a:extLst>
          </p:cNvPr>
          <p:cNvPicPr>
            <a:picLocks noChangeAspect="1"/>
          </p:cNvPicPr>
          <p:nvPr userDrawn="1"/>
        </p:nvPicPr>
        <p:blipFill rotWithShape="1">
          <a:blip r:embed="rId2"/>
          <a:srcRect b="21145"/>
          <a:stretch/>
        </p:blipFill>
        <p:spPr>
          <a:xfrm>
            <a:off x="5067300" y="6355396"/>
            <a:ext cx="2057400" cy="366079"/>
          </a:xfrm>
          <a:prstGeom prst="rect">
            <a:avLst/>
          </a:prstGeom>
        </p:spPr>
      </p:pic>
    </p:spTree>
    <p:extLst>
      <p:ext uri="{BB962C8B-B14F-4D97-AF65-F5344CB8AC3E}">
        <p14:creationId xmlns:p14="http://schemas.microsoft.com/office/powerpoint/2010/main" val="3198267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Slide Graphic or Imag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56D3DE5-B7BE-4700-8C22-D746D9B3D380}"/>
              </a:ext>
            </a:extLst>
          </p:cNvPr>
          <p:cNvSpPr>
            <a:spLocks noGrp="1"/>
          </p:cNvSpPr>
          <p:nvPr>
            <p:ph type="sldNum" sz="quarter" idx="12"/>
          </p:nvPr>
        </p:nvSpPr>
        <p:spPr/>
        <p:txBody>
          <a:bodyPr/>
          <a:lstStyle/>
          <a:p>
            <a:fld id="{73CCCF0B-C4E4-430E-8CBD-78DE94FCE36A}" type="slidenum">
              <a:rPr lang="en-US" smtClean="0"/>
              <a:t>‹#›</a:t>
            </a:fld>
            <a:endParaRPr lang="en-US"/>
          </a:p>
        </p:txBody>
      </p:sp>
      <p:sp>
        <p:nvSpPr>
          <p:cNvPr id="9" name="Content Placeholder 8">
            <a:extLst>
              <a:ext uri="{FF2B5EF4-FFF2-40B4-BE49-F238E27FC236}">
                <a16:creationId xmlns:a16="http://schemas.microsoft.com/office/drawing/2014/main" id="{B8675068-F287-44A1-8D89-67AB5B3F32FC}"/>
              </a:ext>
            </a:extLst>
          </p:cNvPr>
          <p:cNvSpPr>
            <a:spLocks noGrp="1"/>
          </p:cNvSpPr>
          <p:nvPr>
            <p:ph sz="quarter" idx="13" hasCustomPrompt="1"/>
          </p:nvPr>
        </p:nvSpPr>
        <p:spPr>
          <a:xfrm>
            <a:off x="838200" y="296068"/>
            <a:ext cx="10515600" cy="5904526"/>
          </a:xfrm>
        </p:spPr>
        <p:txBody>
          <a:bodyPr lIns="137160" tIns="137160" rIns="137160" bIns="137160" anchor="t"/>
          <a:lstStyle>
            <a:lvl1pPr indent="0" algn="l">
              <a:lnSpc>
                <a:spcPct val="100000"/>
              </a:lnSpc>
              <a:buFont typeface="Arial" panose="020B0604020202020204" pitchFamily="34" charset="0"/>
              <a:buNone/>
              <a:defRPr>
                <a:latin typeface="Georgia" panose="02040502050405020303" pitchFamily="18" charset="0"/>
              </a:defRPr>
            </a:lvl1pPr>
          </a:lstStyle>
          <a:p>
            <a:pPr lvl="0"/>
            <a:r>
              <a:rPr lang="en-US"/>
              <a:t>This slide format should only be used when sharing a full-slide image or graphic.</a:t>
            </a:r>
          </a:p>
        </p:txBody>
      </p:sp>
      <p:pic>
        <p:nvPicPr>
          <p:cNvPr id="2" name="Picture 1">
            <a:extLst>
              <a:ext uri="{FF2B5EF4-FFF2-40B4-BE49-F238E27FC236}">
                <a16:creationId xmlns:a16="http://schemas.microsoft.com/office/drawing/2014/main" id="{62F8566C-2F7B-74C5-062E-22A73B874E30}"/>
              </a:ext>
            </a:extLst>
          </p:cNvPr>
          <p:cNvPicPr>
            <a:picLocks noChangeAspect="1"/>
          </p:cNvPicPr>
          <p:nvPr userDrawn="1"/>
        </p:nvPicPr>
        <p:blipFill rotWithShape="1">
          <a:blip r:embed="rId2"/>
          <a:srcRect b="21145"/>
          <a:stretch/>
        </p:blipFill>
        <p:spPr>
          <a:xfrm>
            <a:off x="5067300" y="6355396"/>
            <a:ext cx="2057400" cy="366079"/>
          </a:xfrm>
          <a:prstGeom prst="rect">
            <a:avLst/>
          </a:prstGeom>
        </p:spPr>
      </p:pic>
    </p:spTree>
    <p:extLst>
      <p:ext uri="{BB962C8B-B14F-4D97-AF65-F5344CB8AC3E}">
        <p14:creationId xmlns:p14="http://schemas.microsoft.com/office/powerpoint/2010/main" val="2177709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Full Slide Graphic or Imag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56D3DE5-B7BE-4700-8C22-D746D9B3D380}"/>
              </a:ext>
            </a:extLst>
          </p:cNvPr>
          <p:cNvSpPr>
            <a:spLocks noGrp="1"/>
          </p:cNvSpPr>
          <p:nvPr>
            <p:ph type="sldNum" sz="quarter" idx="12"/>
          </p:nvPr>
        </p:nvSpPr>
        <p:spPr/>
        <p:txBody>
          <a:bodyPr/>
          <a:lstStyle/>
          <a:p>
            <a:fld id="{73CCCF0B-C4E4-430E-8CBD-78DE94FCE36A}" type="slidenum">
              <a:rPr lang="en-US" smtClean="0"/>
              <a:t>‹#›</a:t>
            </a:fld>
            <a:endParaRPr lang="en-US"/>
          </a:p>
        </p:txBody>
      </p:sp>
      <p:sp>
        <p:nvSpPr>
          <p:cNvPr id="9" name="Content Placeholder 8">
            <a:extLst>
              <a:ext uri="{FF2B5EF4-FFF2-40B4-BE49-F238E27FC236}">
                <a16:creationId xmlns:a16="http://schemas.microsoft.com/office/drawing/2014/main" id="{B8675068-F287-44A1-8D89-67AB5B3F32FC}"/>
              </a:ext>
            </a:extLst>
          </p:cNvPr>
          <p:cNvSpPr>
            <a:spLocks noGrp="1"/>
          </p:cNvSpPr>
          <p:nvPr>
            <p:ph sz="quarter" idx="13" hasCustomPrompt="1"/>
          </p:nvPr>
        </p:nvSpPr>
        <p:spPr>
          <a:xfrm>
            <a:off x="838200" y="296068"/>
            <a:ext cx="10515600" cy="5904526"/>
          </a:xfrm>
        </p:spPr>
        <p:txBody>
          <a:bodyPr lIns="137160" tIns="137160" rIns="137160" bIns="137160" anchor="t"/>
          <a:lstStyle>
            <a:lvl1pPr indent="0" algn="l">
              <a:lnSpc>
                <a:spcPct val="100000"/>
              </a:lnSpc>
              <a:buFont typeface="Arial" panose="020B0604020202020204" pitchFamily="34" charset="0"/>
              <a:buNone/>
              <a:defRPr>
                <a:latin typeface="Georgia" panose="02040502050405020303" pitchFamily="18" charset="0"/>
              </a:defRPr>
            </a:lvl1pPr>
          </a:lstStyle>
          <a:p>
            <a:pPr lvl="0"/>
            <a:r>
              <a:rPr lang="en-US"/>
              <a:t>Blank slide</a:t>
            </a:r>
          </a:p>
        </p:txBody>
      </p:sp>
    </p:spTree>
    <p:extLst>
      <p:ext uri="{BB962C8B-B14F-4D97-AF65-F5344CB8AC3E}">
        <p14:creationId xmlns:p14="http://schemas.microsoft.com/office/powerpoint/2010/main" val="42383509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048B84-E624-420F-B6CD-73DF7569E6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E342DB-7565-4808-BC33-CA9CFE47D0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6DE58F-C4AC-42C5-8112-1AA9D5EBFF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AA58A-1548-4647-8922-CA5353204798}" type="datetime1">
              <a:rPr lang="en-US" smtClean="0"/>
              <a:t>1/20/2025</a:t>
            </a:fld>
            <a:endParaRPr lang="en-US"/>
          </a:p>
        </p:txBody>
      </p:sp>
      <p:sp>
        <p:nvSpPr>
          <p:cNvPr id="5" name="Footer Placeholder 4">
            <a:extLst>
              <a:ext uri="{FF2B5EF4-FFF2-40B4-BE49-F238E27FC236}">
                <a16:creationId xmlns:a16="http://schemas.microsoft.com/office/drawing/2014/main" id="{D30C08EC-E017-4027-9A32-008A1F319E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51E480-EAEE-42DE-B766-CA057534D8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CCF0B-C4E4-430E-8CBD-78DE94FCE36A}" type="slidenum">
              <a:rPr lang="en-US" smtClean="0"/>
              <a:t>‹#›</a:t>
            </a:fld>
            <a:endParaRPr lang="en-US"/>
          </a:p>
        </p:txBody>
      </p:sp>
    </p:spTree>
    <p:extLst>
      <p:ext uri="{BB962C8B-B14F-4D97-AF65-F5344CB8AC3E}">
        <p14:creationId xmlns:p14="http://schemas.microsoft.com/office/powerpoint/2010/main" val="189372993"/>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6" r:id="rId3"/>
    <p:sldLayoutId id="2147483658" r:id="rId4"/>
    <p:sldLayoutId id="2147483657" r:id="rId5"/>
    <p:sldLayoutId id="2147483659" r:id="rId6"/>
  </p:sldLayoutIdLst>
  <p:hf hdr="0" ftr="0" dt="0"/>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457200" indent="-457200" algn="l" defTabSz="914400" rtl="0" eaLnBrk="1" latinLnBrk="0" hangingPunct="1">
        <a:lnSpc>
          <a:spcPct val="100000"/>
        </a:lnSpc>
        <a:spcBef>
          <a:spcPts val="800"/>
        </a:spcBef>
        <a:spcAft>
          <a:spcPts val="800"/>
        </a:spcAft>
        <a:buClr>
          <a:schemeClr val="accent1">
            <a:lumMod val="50000"/>
          </a:schemeClr>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800"/>
        </a:spcBef>
        <a:spcAft>
          <a:spcPts val="800"/>
        </a:spcAft>
        <a:buClr>
          <a:schemeClr val="accent1">
            <a:lumMod val="50000"/>
          </a:schemeClr>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800"/>
        </a:spcBef>
        <a:spcAft>
          <a:spcPts val="800"/>
        </a:spcAft>
        <a:buClr>
          <a:schemeClr val="accent1">
            <a:lumMod val="50000"/>
          </a:schemeClr>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800"/>
        </a:spcBef>
        <a:spcAft>
          <a:spcPts val="800"/>
        </a:spcAft>
        <a:buClr>
          <a:schemeClr val="accent1">
            <a:lumMod val="50000"/>
          </a:schemeClr>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800"/>
        </a:spcBef>
        <a:spcAft>
          <a:spcPts val="800"/>
        </a:spcAft>
        <a:buClr>
          <a:schemeClr val="accent1">
            <a:lumMod val="50000"/>
          </a:schemeClr>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9F6-B810-42E3-9390-27B0AC4F3953}"/>
              </a:ext>
            </a:extLst>
          </p:cNvPr>
          <p:cNvSpPr>
            <a:spLocks noGrp="1"/>
          </p:cNvSpPr>
          <p:nvPr>
            <p:ph type="ctrTitle"/>
          </p:nvPr>
        </p:nvSpPr>
        <p:spPr/>
        <p:txBody>
          <a:bodyPr>
            <a:normAutofit fontScale="90000"/>
          </a:bodyPr>
          <a:lstStyle/>
          <a:p>
            <a:r>
              <a:rPr lang="en-US" dirty="0"/>
              <a:t>Assessment of the Pharmacy Carve-In Model for Virginia’s Medicaid Program </a:t>
            </a:r>
          </a:p>
        </p:txBody>
      </p:sp>
      <p:sp>
        <p:nvSpPr>
          <p:cNvPr id="3" name="Subtitle 2">
            <a:extLst>
              <a:ext uri="{FF2B5EF4-FFF2-40B4-BE49-F238E27FC236}">
                <a16:creationId xmlns:a16="http://schemas.microsoft.com/office/drawing/2014/main" id="{C9481E6F-4F17-4FA6-91EC-5B1A486ACC53}"/>
              </a:ext>
            </a:extLst>
          </p:cNvPr>
          <p:cNvSpPr>
            <a:spLocks noGrp="1"/>
          </p:cNvSpPr>
          <p:nvPr>
            <p:ph type="subTitle" idx="1"/>
          </p:nvPr>
        </p:nvSpPr>
        <p:spPr>
          <a:xfrm>
            <a:off x="711405" y="4019909"/>
            <a:ext cx="10769184" cy="1404536"/>
          </a:xfrm>
        </p:spPr>
        <p:txBody>
          <a:bodyPr>
            <a:normAutofit fontScale="92500" lnSpcReduction="20000"/>
          </a:bodyPr>
          <a:lstStyle/>
          <a:p>
            <a:endParaRPr lang="en-US" sz="1800" i="1" dirty="0">
              <a:effectLst/>
              <a:latin typeface="Times New Roman" panose="02020603050405020304" pitchFamily="18" charset="0"/>
              <a:ea typeface="Calibri" panose="020F0502020204030204" pitchFamily="34" charset="0"/>
              <a:cs typeface="Arial" panose="020B0604020202020204" pitchFamily="34" charset="0"/>
            </a:endParaRPr>
          </a:p>
          <a:p>
            <a:r>
              <a:rPr lang="en-US" sz="1800" i="1" dirty="0">
                <a:effectLst/>
                <a:latin typeface="Times New Roman" panose="02020603050405020304" pitchFamily="18" charset="0"/>
                <a:ea typeface="Calibri" panose="020F0502020204030204" pitchFamily="34" charset="0"/>
                <a:cs typeface="Arial" panose="020B0604020202020204" pitchFamily="34" charset="0"/>
              </a:rPr>
              <a:t>Prepared for the Virginia Association of Health Plans</a:t>
            </a:r>
          </a:p>
          <a:p>
            <a:r>
              <a:rPr lang="en-US" sz="1800" i="1" dirty="0">
                <a:effectLst/>
                <a:latin typeface="Times New Roman" panose="02020603050405020304" pitchFamily="18" charset="0"/>
                <a:ea typeface="Calibri" panose="020F0502020204030204" pitchFamily="34" charset="0"/>
                <a:cs typeface="Arial" panose="020B0604020202020204" pitchFamily="34" charset="0"/>
              </a:rPr>
              <a:t>January 20, 2025</a:t>
            </a:r>
          </a:p>
          <a:p>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DB50D7F-0E23-41F4-A4D5-3FBBAA0384EA}"/>
              </a:ext>
            </a:extLst>
          </p:cNvPr>
          <p:cNvSpPr>
            <a:spLocks noGrp="1"/>
          </p:cNvSpPr>
          <p:nvPr>
            <p:ph type="sldNum" sz="quarter" idx="12"/>
          </p:nvPr>
        </p:nvSpPr>
        <p:spPr>
          <a:xfrm>
            <a:off x="9286406" y="6356350"/>
            <a:ext cx="2067393" cy="365125"/>
          </a:xfrm>
        </p:spPr>
        <p:txBody>
          <a:bodyPr/>
          <a:lstStyle/>
          <a:p>
            <a:fld id="{73CCCF0B-C4E4-430E-8CBD-78DE94FCE36A}" type="slidenum">
              <a:rPr lang="en-US" smtClean="0"/>
              <a:t>1</a:t>
            </a:fld>
            <a:endParaRPr lang="en-US"/>
          </a:p>
        </p:txBody>
      </p:sp>
    </p:spTree>
    <p:extLst>
      <p:ext uri="{BB962C8B-B14F-4D97-AF65-F5344CB8AC3E}">
        <p14:creationId xmlns:p14="http://schemas.microsoft.com/office/powerpoint/2010/main" val="361396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9B5CF-D9C1-FB40-CD9A-4E95A00DC046}"/>
              </a:ext>
            </a:extLst>
          </p:cNvPr>
          <p:cNvSpPr>
            <a:spLocks noGrp="1"/>
          </p:cNvSpPr>
          <p:nvPr>
            <p:ph type="title"/>
          </p:nvPr>
        </p:nvSpPr>
        <p:spPr/>
        <p:txBody>
          <a:bodyPr>
            <a:normAutofit fontScale="90000"/>
          </a:bodyPr>
          <a:lstStyle/>
          <a:p>
            <a:r>
              <a:rPr lang="en-US"/>
              <a:t>Data Integration in Carve-In and Carve-Out Settings</a:t>
            </a:r>
          </a:p>
        </p:txBody>
      </p:sp>
      <p:sp>
        <p:nvSpPr>
          <p:cNvPr id="3" name="Slide Number Placeholder 2">
            <a:extLst>
              <a:ext uri="{FF2B5EF4-FFF2-40B4-BE49-F238E27FC236}">
                <a16:creationId xmlns:a16="http://schemas.microsoft.com/office/drawing/2014/main" id="{01A2A9FA-433E-211F-66ED-657851E464FE}"/>
              </a:ext>
            </a:extLst>
          </p:cNvPr>
          <p:cNvSpPr>
            <a:spLocks noGrp="1"/>
          </p:cNvSpPr>
          <p:nvPr>
            <p:ph type="sldNum" sz="quarter" idx="12"/>
          </p:nvPr>
        </p:nvSpPr>
        <p:spPr/>
        <p:txBody>
          <a:bodyPr/>
          <a:lstStyle/>
          <a:p>
            <a:fld id="{73CCCF0B-C4E4-430E-8CBD-78DE94FCE36A}" type="slidenum">
              <a:rPr lang="en-US" smtClean="0"/>
              <a:pPr/>
              <a:t>10</a:t>
            </a:fld>
            <a:r>
              <a:rPr lang="en-US"/>
              <a:t> </a:t>
            </a:r>
          </a:p>
        </p:txBody>
      </p:sp>
      <p:sp>
        <p:nvSpPr>
          <p:cNvPr id="4" name="Content Placeholder 3">
            <a:extLst>
              <a:ext uri="{FF2B5EF4-FFF2-40B4-BE49-F238E27FC236}">
                <a16:creationId xmlns:a16="http://schemas.microsoft.com/office/drawing/2014/main" id="{55B0AD2E-7C4B-B03F-7471-FDF777DD693E}"/>
              </a:ext>
            </a:extLst>
          </p:cNvPr>
          <p:cNvSpPr>
            <a:spLocks noGrp="1"/>
          </p:cNvSpPr>
          <p:nvPr>
            <p:ph sz="quarter" idx="13"/>
          </p:nvPr>
        </p:nvSpPr>
        <p:spPr/>
        <p:txBody>
          <a:bodyPr>
            <a:normAutofit fontScale="70000" lnSpcReduction="20000"/>
          </a:bodyPr>
          <a:lstStyle/>
          <a:p>
            <a:pPr>
              <a:lnSpc>
                <a:spcPct val="120000"/>
              </a:lnSpc>
            </a:pPr>
            <a:r>
              <a:rPr lang="en-US" b="1" dirty="0"/>
              <a:t>Real-time data access: </a:t>
            </a:r>
            <a:r>
              <a:rPr lang="en-US" dirty="0"/>
              <a:t>In a carve-in, prescription drug data are immediately available and integrated with MCO systems for efficient care coordination. A carve-out delays data access and decreases data compatibility, reducing an MCO’s ability to respond to pharmacy-related issues in real time.</a:t>
            </a:r>
          </a:p>
          <a:p>
            <a:pPr>
              <a:lnSpc>
                <a:spcPct val="120000"/>
              </a:lnSpc>
            </a:pPr>
            <a:r>
              <a:rPr lang="en-US" b="1" dirty="0"/>
              <a:t>Communication efficiency: </a:t>
            </a:r>
            <a:r>
              <a:rPr lang="en-US" dirty="0"/>
              <a:t>The carve-out model can lead to communication breakdowns between members, providers, and MCOs, leading to fragmented care, delays in medication access, and confusion over responsibility for care.</a:t>
            </a:r>
          </a:p>
          <a:p>
            <a:pPr>
              <a:lnSpc>
                <a:spcPct val="120000"/>
              </a:lnSpc>
            </a:pPr>
            <a:r>
              <a:rPr lang="en-US" b="1" dirty="0"/>
              <a:t>Swift intervention: </a:t>
            </a:r>
            <a:r>
              <a:rPr lang="en-US" dirty="0"/>
              <a:t>Real-time pharmacy data is crucial for care managers to effectively address medication issues, monitor adherence, and coordinate care, specifically for those with complex conditions. This ensures timely interventions and adherence to personalized treatment plans.</a:t>
            </a:r>
          </a:p>
          <a:p>
            <a:endParaRPr lang="en-US" dirty="0"/>
          </a:p>
        </p:txBody>
      </p:sp>
    </p:spTree>
    <p:extLst>
      <p:ext uri="{BB962C8B-B14F-4D97-AF65-F5344CB8AC3E}">
        <p14:creationId xmlns:p14="http://schemas.microsoft.com/office/powerpoint/2010/main" val="1738847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9A578-650A-BBF5-004C-819016EB0597}"/>
              </a:ext>
            </a:extLst>
          </p:cNvPr>
          <p:cNvSpPr>
            <a:spLocks noGrp="1"/>
          </p:cNvSpPr>
          <p:nvPr>
            <p:ph type="title"/>
          </p:nvPr>
        </p:nvSpPr>
        <p:spPr/>
        <p:txBody>
          <a:bodyPr>
            <a:normAutofit fontScale="90000"/>
          </a:bodyPr>
          <a:lstStyle/>
          <a:p>
            <a:r>
              <a:rPr lang="en-US"/>
              <a:t>Access and Adherence Advantages of Carve-In Model</a:t>
            </a:r>
          </a:p>
        </p:txBody>
      </p:sp>
      <p:sp>
        <p:nvSpPr>
          <p:cNvPr id="3" name="Slide Number Placeholder 2">
            <a:extLst>
              <a:ext uri="{FF2B5EF4-FFF2-40B4-BE49-F238E27FC236}">
                <a16:creationId xmlns:a16="http://schemas.microsoft.com/office/drawing/2014/main" id="{33162681-854A-CA5E-64B3-1E46682C1D6A}"/>
              </a:ext>
            </a:extLst>
          </p:cNvPr>
          <p:cNvSpPr>
            <a:spLocks noGrp="1"/>
          </p:cNvSpPr>
          <p:nvPr>
            <p:ph type="sldNum" sz="quarter" idx="12"/>
          </p:nvPr>
        </p:nvSpPr>
        <p:spPr/>
        <p:txBody>
          <a:bodyPr/>
          <a:lstStyle/>
          <a:p>
            <a:fld id="{73CCCF0B-C4E4-430E-8CBD-78DE94FCE36A}" type="slidenum">
              <a:rPr lang="en-US" smtClean="0"/>
              <a:pPr/>
              <a:t>11</a:t>
            </a:fld>
            <a:r>
              <a:rPr lang="en-US"/>
              <a:t> </a:t>
            </a:r>
          </a:p>
        </p:txBody>
      </p:sp>
      <p:sp>
        <p:nvSpPr>
          <p:cNvPr id="4" name="Content Placeholder 3">
            <a:extLst>
              <a:ext uri="{FF2B5EF4-FFF2-40B4-BE49-F238E27FC236}">
                <a16:creationId xmlns:a16="http://schemas.microsoft.com/office/drawing/2014/main" id="{84D7DFB4-1190-31D5-5703-1D174220846B}"/>
              </a:ext>
            </a:extLst>
          </p:cNvPr>
          <p:cNvSpPr>
            <a:spLocks noGrp="1"/>
          </p:cNvSpPr>
          <p:nvPr>
            <p:ph sz="quarter" idx="13"/>
          </p:nvPr>
        </p:nvSpPr>
        <p:spPr/>
        <p:txBody>
          <a:bodyPr>
            <a:normAutofit fontScale="92500" lnSpcReduction="20000"/>
          </a:bodyPr>
          <a:lstStyle/>
          <a:p>
            <a:pPr marL="0" indent="0">
              <a:lnSpc>
                <a:spcPct val="120000"/>
              </a:lnSpc>
              <a:buNone/>
            </a:pPr>
            <a:r>
              <a:rPr lang="en-US" sz="1800"/>
              <a:t>Virginia's Medicaid MCOs use a range of strategies to support medication access and adherence for members, including:</a:t>
            </a:r>
          </a:p>
          <a:p>
            <a:pPr>
              <a:lnSpc>
                <a:spcPct val="120000"/>
              </a:lnSpc>
            </a:pPr>
            <a:r>
              <a:rPr lang="en-US" sz="1800"/>
              <a:t>Proactive adherence calls to ensure uninterrupted prescription access</a:t>
            </a:r>
          </a:p>
          <a:p>
            <a:pPr>
              <a:lnSpc>
                <a:spcPct val="120000"/>
              </a:lnSpc>
            </a:pPr>
            <a:r>
              <a:rPr lang="en-US" sz="1800"/>
              <a:t>IT systems to identify barriers to prescription refills or missing but seemingly necessary prescriptions</a:t>
            </a:r>
          </a:p>
          <a:p>
            <a:pPr>
              <a:lnSpc>
                <a:spcPct val="120000"/>
              </a:lnSpc>
            </a:pPr>
            <a:r>
              <a:rPr lang="en-US" sz="1800"/>
              <a:t>Longer days-supply of medications and override support, if needed </a:t>
            </a:r>
          </a:p>
          <a:p>
            <a:pPr>
              <a:lnSpc>
                <a:spcPct val="120000"/>
              </a:lnSpc>
            </a:pPr>
            <a:r>
              <a:rPr lang="en-US" sz="1800"/>
              <a:t>Condition-specific outreach and education (for example, for asthma and Medication-Assisted Treatment) </a:t>
            </a:r>
          </a:p>
          <a:p>
            <a:pPr>
              <a:lnSpc>
                <a:spcPct val="120000"/>
              </a:lnSpc>
            </a:pPr>
            <a:r>
              <a:rPr lang="en-US" sz="1800"/>
              <a:t>Collaborative efforts between care managers and pharmacists to assist with post-discharge transitions and complex treatments</a:t>
            </a:r>
          </a:p>
          <a:p>
            <a:pPr>
              <a:lnSpc>
                <a:spcPct val="120000"/>
              </a:lnSpc>
            </a:pPr>
            <a:r>
              <a:rPr lang="en-US" sz="1800"/>
              <a:t>Lessened requirements on authorizations and reporting during natural disasters</a:t>
            </a:r>
          </a:p>
          <a:p>
            <a:endParaRPr lang="en-US" sz="1200"/>
          </a:p>
        </p:txBody>
      </p:sp>
    </p:spTree>
    <p:extLst>
      <p:ext uri="{BB962C8B-B14F-4D97-AF65-F5344CB8AC3E}">
        <p14:creationId xmlns:p14="http://schemas.microsoft.com/office/powerpoint/2010/main" val="221938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15853-4606-4346-37D8-5BA98A50EE4E}"/>
              </a:ext>
            </a:extLst>
          </p:cNvPr>
          <p:cNvSpPr>
            <a:spLocks noGrp="1"/>
          </p:cNvSpPr>
          <p:nvPr>
            <p:ph type="title"/>
          </p:nvPr>
        </p:nvSpPr>
        <p:spPr/>
        <p:txBody>
          <a:bodyPr>
            <a:normAutofit fontScale="90000"/>
          </a:bodyPr>
          <a:lstStyle/>
          <a:p>
            <a:r>
              <a:rPr lang="en-US"/>
              <a:t>Case Examples of MCOs “Going the Extra Mile”</a:t>
            </a:r>
          </a:p>
        </p:txBody>
      </p:sp>
      <p:sp>
        <p:nvSpPr>
          <p:cNvPr id="3" name="Slide Number Placeholder 2">
            <a:extLst>
              <a:ext uri="{FF2B5EF4-FFF2-40B4-BE49-F238E27FC236}">
                <a16:creationId xmlns:a16="http://schemas.microsoft.com/office/drawing/2014/main" id="{1930BB83-CA60-BFF5-5BF6-4B7DB3708E7B}"/>
              </a:ext>
            </a:extLst>
          </p:cNvPr>
          <p:cNvSpPr>
            <a:spLocks noGrp="1"/>
          </p:cNvSpPr>
          <p:nvPr>
            <p:ph type="sldNum" sz="quarter" idx="12"/>
          </p:nvPr>
        </p:nvSpPr>
        <p:spPr/>
        <p:txBody>
          <a:bodyPr/>
          <a:lstStyle/>
          <a:p>
            <a:fld id="{73CCCF0B-C4E4-430E-8CBD-78DE94FCE36A}" type="slidenum">
              <a:rPr lang="en-US" smtClean="0"/>
              <a:pPr/>
              <a:t>12</a:t>
            </a:fld>
            <a:r>
              <a:rPr lang="en-US"/>
              <a:t> </a:t>
            </a:r>
          </a:p>
        </p:txBody>
      </p:sp>
      <p:sp>
        <p:nvSpPr>
          <p:cNvPr id="4" name="Content Placeholder 3">
            <a:extLst>
              <a:ext uri="{FF2B5EF4-FFF2-40B4-BE49-F238E27FC236}">
                <a16:creationId xmlns:a16="http://schemas.microsoft.com/office/drawing/2014/main" id="{AB5D83E8-3211-52C4-7786-7A5D9C5F1830}"/>
              </a:ext>
            </a:extLst>
          </p:cNvPr>
          <p:cNvSpPr>
            <a:spLocks noGrp="1"/>
          </p:cNvSpPr>
          <p:nvPr>
            <p:ph sz="quarter" idx="13"/>
          </p:nvPr>
        </p:nvSpPr>
        <p:spPr>
          <a:xfrm>
            <a:off x="838200" y="1676350"/>
            <a:ext cx="10515600" cy="4791234"/>
          </a:xfrm>
        </p:spPr>
        <p:txBody>
          <a:bodyPr>
            <a:noAutofit/>
          </a:bodyPr>
          <a:lstStyle/>
          <a:p>
            <a:pPr marL="0" indent="0">
              <a:lnSpc>
                <a:spcPct val="120000"/>
              </a:lnSpc>
              <a:spcBef>
                <a:spcPts val="600"/>
              </a:spcBef>
              <a:spcAft>
                <a:spcPts val="600"/>
              </a:spcAft>
              <a:buNone/>
            </a:pPr>
            <a:r>
              <a:rPr lang="en-US" sz="1800" b="1"/>
              <a:t>Case Example 1: Supporting An Enrollee Through an Out-Of-State Emergency</a:t>
            </a:r>
          </a:p>
          <a:p>
            <a:pPr marL="0" indent="0">
              <a:lnSpc>
                <a:spcPct val="120000"/>
              </a:lnSpc>
              <a:spcBef>
                <a:spcPts val="600"/>
              </a:spcBef>
              <a:spcAft>
                <a:spcPts val="600"/>
              </a:spcAft>
              <a:buNone/>
            </a:pPr>
            <a:r>
              <a:rPr lang="en-US" sz="1800"/>
              <a:t>In early 2024, a Virginia member was flown to the Cleveland Clinic for a cardiac procedure and was scheduled to fly back late on Friday. Unfortunately, inclement weather canceled the flight, so this patient was suddenly and unexpectedly stranded in Cleveland until another flight could be scheduled. As a result, the care management team was pulled in to find a hotel for at least one night as well as transportation. </a:t>
            </a:r>
          </a:p>
          <a:p>
            <a:pPr marL="0" indent="0">
              <a:lnSpc>
                <a:spcPct val="120000"/>
              </a:lnSpc>
              <a:spcBef>
                <a:spcPts val="600"/>
              </a:spcBef>
              <a:spcAft>
                <a:spcPts val="600"/>
              </a:spcAft>
              <a:buNone/>
            </a:pPr>
            <a:r>
              <a:rPr lang="en-US" sz="1800"/>
              <a:t>Early on Saturday, the pharmacy team received a call from care coordinators indicating that the member was high acuity and out of multiple medications. The pharmacy director immediately contacted the PBM to (1) locate pharmacies near the hotel, (2) engage with pharmacies about the targeted medications to ensure they had adequate supplies, and (3) grant early-refill overrides for these medications. The care management team then supplied transportation to get the patient to the pharmacy as well as meal coordination and arranged an alternate flight back to Virginia. </a:t>
            </a:r>
          </a:p>
          <a:p>
            <a:pPr marL="0" indent="0">
              <a:buNone/>
            </a:pPr>
            <a:endParaRPr lang="en-US" sz="800"/>
          </a:p>
        </p:txBody>
      </p:sp>
    </p:spTree>
    <p:extLst>
      <p:ext uri="{BB962C8B-B14F-4D97-AF65-F5344CB8AC3E}">
        <p14:creationId xmlns:p14="http://schemas.microsoft.com/office/powerpoint/2010/main" val="1170790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0E0F0-4EFB-51C8-BB17-5583250D40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DC9CA7-FBB5-D211-99BD-C46C6E6D074D}"/>
              </a:ext>
            </a:extLst>
          </p:cNvPr>
          <p:cNvSpPr>
            <a:spLocks noGrp="1"/>
          </p:cNvSpPr>
          <p:nvPr>
            <p:ph type="title"/>
          </p:nvPr>
        </p:nvSpPr>
        <p:spPr/>
        <p:txBody>
          <a:bodyPr>
            <a:normAutofit fontScale="90000"/>
          </a:bodyPr>
          <a:lstStyle/>
          <a:p>
            <a:r>
              <a:rPr lang="en-US"/>
              <a:t>Case Examples of MCOs “Going the Extra Mile” (continued)</a:t>
            </a:r>
          </a:p>
        </p:txBody>
      </p:sp>
      <p:sp>
        <p:nvSpPr>
          <p:cNvPr id="3" name="Slide Number Placeholder 2">
            <a:extLst>
              <a:ext uri="{FF2B5EF4-FFF2-40B4-BE49-F238E27FC236}">
                <a16:creationId xmlns:a16="http://schemas.microsoft.com/office/drawing/2014/main" id="{934F2597-4E55-3DA8-0485-2A99D75A9F7D}"/>
              </a:ext>
            </a:extLst>
          </p:cNvPr>
          <p:cNvSpPr>
            <a:spLocks noGrp="1"/>
          </p:cNvSpPr>
          <p:nvPr>
            <p:ph type="sldNum" sz="quarter" idx="12"/>
          </p:nvPr>
        </p:nvSpPr>
        <p:spPr/>
        <p:txBody>
          <a:bodyPr/>
          <a:lstStyle/>
          <a:p>
            <a:fld id="{73CCCF0B-C4E4-430E-8CBD-78DE94FCE36A}" type="slidenum">
              <a:rPr lang="en-US" smtClean="0"/>
              <a:pPr/>
              <a:t>13</a:t>
            </a:fld>
            <a:r>
              <a:rPr lang="en-US"/>
              <a:t> </a:t>
            </a:r>
          </a:p>
        </p:txBody>
      </p:sp>
      <p:sp>
        <p:nvSpPr>
          <p:cNvPr id="4" name="Content Placeholder 3">
            <a:extLst>
              <a:ext uri="{FF2B5EF4-FFF2-40B4-BE49-F238E27FC236}">
                <a16:creationId xmlns:a16="http://schemas.microsoft.com/office/drawing/2014/main" id="{8E06D68B-3EA6-6CB4-E615-70CF50E1C4B0}"/>
              </a:ext>
            </a:extLst>
          </p:cNvPr>
          <p:cNvSpPr>
            <a:spLocks noGrp="1"/>
          </p:cNvSpPr>
          <p:nvPr>
            <p:ph sz="quarter" idx="13"/>
          </p:nvPr>
        </p:nvSpPr>
        <p:spPr>
          <a:xfrm>
            <a:off x="838200" y="1696053"/>
            <a:ext cx="10515600" cy="4791234"/>
          </a:xfrm>
        </p:spPr>
        <p:txBody>
          <a:bodyPr>
            <a:noAutofit/>
          </a:bodyPr>
          <a:lstStyle/>
          <a:p>
            <a:pPr marL="0" indent="0">
              <a:lnSpc>
                <a:spcPct val="120000"/>
              </a:lnSpc>
              <a:spcBef>
                <a:spcPts val="600"/>
              </a:spcBef>
              <a:spcAft>
                <a:spcPts val="600"/>
              </a:spcAft>
              <a:buNone/>
            </a:pPr>
            <a:r>
              <a:rPr lang="en-US" sz="1700" b="1"/>
              <a:t>Case Example 2: Addressing Member Needs When a Drug is Discontinued </a:t>
            </a:r>
          </a:p>
          <a:p>
            <a:pPr marL="0" indent="0">
              <a:lnSpc>
                <a:spcPct val="120000"/>
              </a:lnSpc>
              <a:spcBef>
                <a:spcPts val="600"/>
              </a:spcBef>
              <a:spcAft>
                <a:spcPts val="600"/>
              </a:spcAft>
              <a:buNone/>
            </a:pPr>
            <a:r>
              <a:rPr lang="en-US" sz="1700"/>
              <a:t>Earlier this year, </a:t>
            </a:r>
            <a:r>
              <a:rPr lang="en-US" sz="1700" err="1"/>
              <a:t>Relyvrio</a:t>
            </a:r>
            <a:r>
              <a:rPr lang="en-US" sz="1700"/>
              <a:t>, a medication used to treat amyotrophic lateral sclerosis (ALS), was discontinued following reports from </a:t>
            </a:r>
            <a:r>
              <a:rPr lang="en-US" sz="1700" err="1"/>
              <a:t>Amylyx</a:t>
            </a:r>
            <a:r>
              <a:rPr lang="en-US" sz="1700"/>
              <a:t> that the drug failed to provide clinical benefits. For members who were currently on </a:t>
            </a:r>
            <a:r>
              <a:rPr lang="en-US" sz="1700" err="1"/>
              <a:t>Relyvrio</a:t>
            </a:r>
            <a:r>
              <a:rPr lang="en-US" sz="1700"/>
              <a:t>, ensuring continuity of care was crucial due to the debilitating nature of ALS. </a:t>
            </a:r>
          </a:p>
          <a:p>
            <a:pPr marL="0" indent="0">
              <a:lnSpc>
                <a:spcPct val="120000"/>
              </a:lnSpc>
              <a:spcBef>
                <a:spcPts val="600"/>
              </a:spcBef>
              <a:spcAft>
                <a:spcPts val="600"/>
              </a:spcAft>
              <a:buNone/>
            </a:pPr>
            <a:r>
              <a:rPr lang="en-US" sz="1700"/>
              <a:t>Our MCO took a proactive approach by reviewing the utilization of </a:t>
            </a:r>
            <a:r>
              <a:rPr lang="en-US" sz="1700" err="1"/>
              <a:t>Relyvrio</a:t>
            </a:r>
            <a:r>
              <a:rPr lang="en-US" sz="1700"/>
              <a:t> among our members. We reached out to the prescribing physicians to assess their plans for transitioning to alternative treatments based on this new information. Our pharmacy team worked closely with both the prescribing physicians and pharmacies to expedite the authorization process for new medications. This ensured that there were no delays in getting the necessary approvals and that members received their new treatments promptly.</a:t>
            </a:r>
          </a:p>
          <a:p>
            <a:pPr marL="0" indent="0">
              <a:lnSpc>
                <a:spcPct val="120000"/>
              </a:lnSpc>
              <a:buNone/>
            </a:pPr>
            <a:r>
              <a:rPr lang="en-US" sz="1700" b="1"/>
              <a:t>Examples of such comprehensive support and coordination may be challenging to achieve in a carve-out setting, where fragmented care management can hinder timely and effective responses to significant changes in medication availability.</a:t>
            </a:r>
            <a:endParaRPr lang="en-US" sz="1700"/>
          </a:p>
          <a:p>
            <a:pPr marL="0" indent="0">
              <a:buNone/>
            </a:pPr>
            <a:endParaRPr lang="en-US" sz="1700"/>
          </a:p>
        </p:txBody>
      </p:sp>
    </p:spTree>
    <p:extLst>
      <p:ext uri="{BB962C8B-B14F-4D97-AF65-F5344CB8AC3E}">
        <p14:creationId xmlns:p14="http://schemas.microsoft.com/office/powerpoint/2010/main" val="584670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7C26F-A969-599C-B470-C5CE6502456A}"/>
              </a:ext>
            </a:extLst>
          </p:cNvPr>
          <p:cNvSpPr>
            <a:spLocks noGrp="1"/>
          </p:cNvSpPr>
          <p:nvPr>
            <p:ph type="title"/>
          </p:nvPr>
        </p:nvSpPr>
        <p:spPr/>
        <p:txBody>
          <a:bodyPr/>
          <a:lstStyle/>
          <a:p>
            <a:r>
              <a:rPr lang="en-US"/>
              <a:t>Recommendations</a:t>
            </a:r>
          </a:p>
        </p:txBody>
      </p:sp>
      <p:sp>
        <p:nvSpPr>
          <p:cNvPr id="3" name="Slide Number Placeholder 2">
            <a:extLst>
              <a:ext uri="{FF2B5EF4-FFF2-40B4-BE49-F238E27FC236}">
                <a16:creationId xmlns:a16="http://schemas.microsoft.com/office/drawing/2014/main" id="{1370054D-09AF-2069-E54C-6B4D4CEE9FD7}"/>
              </a:ext>
            </a:extLst>
          </p:cNvPr>
          <p:cNvSpPr>
            <a:spLocks noGrp="1"/>
          </p:cNvSpPr>
          <p:nvPr>
            <p:ph type="sldNum" sz="quarter" idx="12"/>
          </p:nvPr>
        </p:nvSpPr>
        <p:spPr/>
        <p:txBody>
          <a:bodyPr/>
          <a:lstStyle/>
          <a:p>
            <a:fld id="{73CCCF0B-C4E4-430E-8CBD-78DE94FCE36A}" type="slidenum">
              <a:rPr lang="en-US" smtClean="0"/>
              <a:pPr/>
              <a:t>14</a:t>
            </a:fld>
            <a:r>
              <a:rPr lang="en-US"/>
              <a:t> </a:t>
            </a:r>
          </a:p>
        </p:txBody>
      </p:sp>
      <p:sp>
        <p:nvSpPr>
          <p:cNvPr id="4" name="Content Placeholder 3">
            <a:extLst>
              <a:ext uri="{FF2B5EF4-FFF2-40B4-BE49-F238E27FC236}">
                <a16:creationId xmlns:a16="http://schemas.microsoft.com/office/drawing/2014/main" id="{C00589A8-531C-D06E-B9ED-F8BB6E8C0014}"/>
              </a:ext>
            </a:extLst>
          </p:cNvPr>
          <p:cNvSpPr>
            <a:spLocks noGrp="1"/>
          </p:cNvSpPr>
          <p:nvPr>
            <p:ph sz="quarter" idx="13"/>
          </p:nvPr>
        </p:nvSpPr>
        <p:spPr>
          <a:xfrm>
            <a:off x="838200" y="1754136"/>
            <a:ext cx="10515600" cy="3024346"/>
          </a:xfrm>
        </p:spPr>
        <p:txBody>
          <a:bodyPr>
            <a:normAutofit lnSpcReduction="10000"/>
          </a:bodyPr>
          <a:lstStyle/>
          <a:p>
            <a:pPr marL="0" indent="0">
              <a:lnSpc>
                <a:spcPct val="120000"/>
              </a:lnSpc>
              <a:buNone/>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1) Preserve the current carve-in pharmacy model for the Medicaid program,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avoiding </a:t>
            </a:r>
            <a:r>
              <a:rPr lang="en-US" sz="1600" dirty="0">
                <a:latin typeface="Times New Roman" panose="02020603050405020304" pitchFamily="18" charset="0"/>
                <a:ea typeface="Calibri" panose="020F0502020204030204" pitchFamily="34" charset="0"/>
                <a:cs typeface="Times New Roman" panose="02020603050405020304" pitchFamily="18" charset="0"/>
              </a:rPr>
              <a:t>fragmentation in care and averting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an adverse </a:t>
            </a:r>
            <a:r>
              <a:rPr lang="en-US" sz="1600" dirty="0">
                <a:latin typeface="Times New Roman" panose="02020603050405020304" pitchFamily="18" charset="0"/>
                <a:ea typeface="Calibri" panose="020F0502020204030204" pitchFamily="34" charset="0"/>
                <a:cs typeface="Times New Roman" panose="02020603050405020304" pitchFamily="18" charset="0"/>
              </a:rPr>
              <a:t>estimated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annual state fund impact of $44 million.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buNone/>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 Preserve the Common Core Formulary,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helping reduce overall program costs.</a:t>
            </a:r>
          </a:p>
          <a:p>
            <a:pPr marL="0" indent="0">
              <a:lnSpc>
                <a:spcPct val="120000"/>
              </a:lnSpc>
              <a:buNone/>
            </a:pPr>
            <a:r>
              <a:rPr lang="en-US" sz="1600" b="1" dirty="0">
                <a:latin typeface="Times New Roman" panose="02020603050405020304" pitchFamily="18" charset="0"/>
                <a:ea typeface="Calibri" panose="020F0502020204030204" pitchFamily="34" charset="0"/>
                <a:cs typeface="Times New Roman" panose="02020603050405020304" pitchFamily="18" charset="0"/>
              </a:rPr>
              <a:t>3) Enhance MCO reimbursements to critical access pharmacies</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p>
          <a:p>
            <a:pPr marL="0" indent="0">
              <a:lnSpc>
                <a:spcPct val="120000"/>
              </a:lnSpc>
              <a:buNone/>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4) Increase MCO policymaking representatio</a:t>
            </a:r>
            <a:r>
              <a:rPr lang="en-US" sz="1600" b="1" dirty="0">
                <a:latin typeface="Times New Roman" panose="02020603050405020304" pitchFamily="18" charset="0"/>
                <a:ea typeface="Calibri" panose="020F0502020204030204" pitchFamily="34" charset="0"/>
                <a:cs typeface="Times New Roman" panose="02020603050405020304" pitchFamily="18" charset="0"/>
              </a:rPr>
              <a:t>n </a:t>
            </a:r>
            <a:r>
              <a:rPr lang="en-US" sz="1600" dirty="0">
                <a:latin typeface="Times New Roman" panose="02020603050405020304" pitchFamily="18" charset="0"/>
                <a:ea typeface="Calibri" panose="020F0502020204030204" pitchFamily="34" charset="0"/>
                <a:cs typeface="Times New Roman" panose="02020603050405020304" pitchFamily="18" charset="0"/>
              </a:rPr>
              <a:t>on the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Drug Utilization Review Board Committee and the Pharmacy and Therapeutics Committee.</a:t>
            </a:r>
          </a:p>
          <a:p>
            <a:pPr marL="0" indent="0">
              <a:lnSpc>
                <a:spcPct val="120000"/>
              </a:lnSpc>
              <a:buNone/>
            </a:pPr>
            <a:r>
              <a:rPr lang="en-US" sz="1600" b="1" dirty="0">
                <a:latin typeface="Times New Roman" panose="02020603050405020304" pitchFamily="18" charset="0"/>
                <a:ea typeface="Calibri" panose="020F0502020204030204" pitchFamily="34" charset="0"/>
                <a:cs typeface="Times New Roman" panose="02020603050405020304" pitchFamily="18" charset="0"/>
              </a:rPr>
              <a:t>5</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Consider capitation rate-setting revisions for the pharmacy component.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C7A0800-5B3B-AEDE-5E1D-564913149F31}"/>
              </a:ext>
            </a:extLst>
          </p:cNvPr>
          <p:cNvSpPr txBox="1"/>
          <p:nvPr/>
        </p:nvSpPr>
        <p:spPr>
          <a:xfrm>
            <a:off x="941717" y="4830793"/>
            <a:ext cx="10308566" cy="1384995"/>
          </a:xfrm>
          <a:prstGeom prst="rect">
            <a:avLst/>
          </a:prstGeom>
          <a:solidFill>
            <a:schemeClr val="accent3"/>
          </a:solidFill>
          <a:ln w="28575">
            <a:solidFill>
              <a:schemeClr val="accent1"/>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1400"/>
              <a:t>“The carve-in model is financially advantageous to the Commonwealth in that it preserves and encourages the “whole person care” model for managed Medicaid that is gaining traction throughout the US. This model allows for the coordinated treatment of the individual, evaluated through coordinated real time data and a care team to reconcile and manage all aspects of the member’s care. This model enhances the “right care, in the right place, at the right time” model that has been most effective in controlling both quality and cost.” </a:t>
            </a:r>
          </a:p>
          <a:p>
            <a:r>
              <a:rPr lang="en-US" sz="1400"/>
              <a:t>                                                            – Virginia MCO Pharmacy Executive</a:t>
            </a:r>
          </a:p>
        </p:txBody>
      </p:sp>
    </p:spTree>
    <p:extLst>
      <p:ext uri="{BB962C8B-B14F-4D97-AF65-F5344CB8AC3E}">
        <p14:creationId xmlns:p14="http://schemas.microsoft.com/office/powerpoint/2010/main" val="122269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F462B-AA0D-455B-BCA3-DCCE0C111BBC}"/>
              </a:ext>
            </a:extLst>
          </p:cNvPr>
          <p:cNvSpPr>
            <a:spLocks noGrp="1"/>
          </p:cNvSpPr>
          <p:nvPr>
            <p:ph type="title"/>
          </p:nvPr>
        </p:nvSpPr>
        <p:spPr/>
        <p:txBody>
          <a:bodyPr/>
          <a:lstStyle/>
          <a:p>
            <a:r>
              <a:rPr lang="en-US"/>
              <a:t>Introduction</a:t>
            </a:r>
          </a:p>
        </p:txBody>
      </p:sp>
      <p:sp>
        <p:nvSpPr>
          <p:cNvPr id="3" name="Slide Number Placeholder 2">
            <a:extLst>
              <a:ext uri="{FF2B5EF4-FFF2-40B4-BE49-F238E27FC236}">
                <a16:creationId xmlns:a16="http://schemas.microsoft.com/office/drawing/2014/main" id="{089E9546-EF46-4396-859A-447CE71EDE02}"/>
              </a:ext>
            </a:extLst>
          </p:cNvPr>
          <p:cNvSpPr>
            <a:spLocks noGrp="1"/>
          </p:cNvSpPr>
          <p:nvPr>
            <p:ph type="sldNum" sz="quarter" idx="12"/>
          </p:nvPr>
        </p:nvSpPr>
        <p:spPr/>
        <p:txBody>
          <a:bodyPr/>
          <a:lstStyle/>
          <a:p>
            <a:fld id="{73CCCF0B-C4E4-430E-8CBD-78DE94FCE36A}" type="slidenum">
              <a:rPr lang="en-US" smtClean="0"/>
              <a:pPr/>
              <a:t>2</a:t>
            </a:fld>
            <a:r>
              <a:rPr lang="en-US"/>
              <a:t> </a:t>
            </a:r>
          </a:p>
        </p:txBody>
      </p:sp>
      <p:sp>
        <p:nvSpPr>
          <p:cNvPr id="4" name="Content Placeholder 3">
            <a:extLst>
              <a:ext uri="{FF2B5EF4-FFF2-40B4-BE49-F238E27FC236}">
                <a16:creationId xmlns:a16="http://schemas.microsoft.com/office/drawing/2014/main" id="{CCBFF0BE-D7D5-4629-8EF8-25316E229F11}"/>
              </a:ext>
            </a:extLst>
          </p:cNvPr>
          <p:cNvSpPr>
            <a:spLocks noGrp="1"/>
          </p:cNvSpPr>
          <p:nvPr>
            <p:ph sz="quarter" idx="13"/>
          </p:nvPr>
        </p:nvSpPr>
        <p:spPr/>
        <p:txBody>
          <a:bodyPr>
            <a:normAutofit fontScale="70000" lnSpcReduction="20000"/>
          </a:bodyPr>
          <a:lstStyle/>
          <a:p>
            <a:pPr>
              <a:lnSpc>
                <a:spcPct val="120000"/>
              </a:lnSpc>
            </a:pPr>
            <a:r>
              <a:rPr lang="en-US" b="1"/>
              <a:t>Current approach: </a:t>
            </a:r>
            <a:r>
              <a:rPr lang="en-US"/>
              <a:t>Virginia’s Medicaid Managed Care Organizations (MCOs) coordinate and pay for more than 99% of the prescription drugs utilized by the Commonwealth’s Medicaid enrollees.  This approach is often referred to as a “pharmacy carve-in.”</a:t>
            </a:r>
          </a:p>
          <a:p>
            <a:pPr>
              <a:lnSpc>
                <a:spcPct val="120000"/>
              </a:lnSpc>
            </a:pPr>
            <a:r>
              <a:rPr lang="en-US" b="1"/>
              <a:t>Potential shift: </a:t>
            </a:r>
            <a:r>
              <a:rPr lang="en-US"/>
              <a:t>Over the last few years, some Virginia stakeholders have indicated an interest in moving to a Medicaid pharmacy “carve-out,” whereby the Commonwealth would instead manage the pharmacy benefit, creating a single-payer system for retail pharmacies using Medicaid’s fee-for-service payment methodology. </a:t>
            </a:r>
          </a:p>
          <a:p>
            <a:pPr>
              <a:lnSpc>
                <a:spcPct val="120000"/>
              </a:lnSpc>
            </a:pPr>
            <a:r>
              <a:rPr lang="en-US" b="1"/>
              <a:t>The assessment: </a:t>
            </a:r>
            <a:r>
              <a:rPr lang="en-US"/>
              <a:t>Virginia’s Association of Health Plans engaged The Menges Group to assess the fiscal and programmatic impacts of switching to a carve-out model, including identifying the advantages and disadvantages of the two models.</a:t>
            </a:r>
          </a:p>
        </p:txBody>
      </p:sp>
    </p:spTree>
    <p:extLst>
      <p:ext uri="{BB962C8B-B14F-4D97-AF65-F5344CB8AC3E}">
        <p14:creationId xmlns:p14="http://schemas.microsoft.com/office/powerpoint/2010/main" val="4176765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3BD7B-0887-965D-F86D-2173DF9A8EEB}"/>
              </a:ext>
            </a:extLst>
          </p:cNvPr>
          <p:cNvSpPr>
            <a:spLocks noGrp="1"/>
          </p:cNvSpPr>
          <p:nvPr>
            <p:ph type="title"/>
          </p:nvPr>
        </p:nvSpPr>
        <p:spPr/>
        <p:txBody>
          <a:bodyPr/>
          <a:lstStyle/>
          <a:p>
            <a:r>
              <a:rPr lang="en-US"/>
              <a:t>Current Pharmacy Rebate Dynamics</a:t>
            </a:r>
          </a:p>
        </p:txBody>
      </p:sp>
      <p:sp>
        <p:nvSpPr>
          <p:cNvPr id="3" name="Slide Number Placeholder 2">
            <a:extLst>
              <a:ext uri="{FF2B5EF4-FFF2-40B4-BE49-F238E27FC236}">
                <a16:creationId xmlns:a16="http://schemas.microsoft.com/office/drawing/2014/main" id="{7E000825-05C1-570B-47FD-2349ACAF6FAF}"/>
              </a:ext>
            </a:extLst>
          </p:cNvPr>
          <p:cNvSpPr>
            <a:spLocks noGrp="1"/>
          </p:cNvSpPr>
          <p:nvPr>
            <p:ph type="sldNum" sz="quarter" idx="12"/>
          </p:nvPr>
        </p:nvSpPr>
        <p:spPr/>
        <p:txBody>
          <a:bodyPr/>
          <a:lstStyle/>
          <a:p>
            <a:fld id="{73CCCF0B-C4E4-430E-8CBD-78DE94FCE36A}" type="slidenum">
              <a:rPr lang="en-US" smtClean="0"/>
              <a:pPr/>
              <a:t>3</a:t>
            </a:fld>
            <a:r>
              <a:rPr lang="en-US"/>
              <a:t> </a:t>
            </a:r>
          </a:p>
        </p:txBody>
      </p:sp>
      <p:sp>
        <p:nvSpPr>
          <p:cNvPr id="4" name="Content Placeholder 3">
            <a:extLst>
              <a:ext uri="{FF2B5EF4-FFF2-40B4-BE49-F238E27FC236}">
                <a16:creationId xmlns:a16="http://schemas.microsoft.com/office/drawing/2014/main" id="{80A4DE6E-924F-2D0A-C572-C27497B5D74B}"/>
              </a:ext>
            </a:extLst>
          </p:cNvPr>
          <p:cNvSpPr>
            <a:spLocks noGrp="1"/>
          </p:cNvSpPr>
          <p:nvPr>
            <p:ph sz="quarter" idx="13"/>
          </p:nvPr>
        </p:nvSpPr>
        <p:spPr>
          <a:xfrm>
            <a:off x="419100" y="1658727"/>
            <a:ext cx="11220450" cy="3001326"/>
          </a:xfrm>
        </p:spPr>
        <p:txBody>
          <a:bodyPr>
            <a:normAutofit fontScale="47500" lnSpcReduction="20000"/>
          </a:bodyPr>
          <a:lstStyle/>
          <a:p>
            <a:pPr>
              <a:lnSpc>
                <a:spcPct val="120000"/>
              </a:lnSpc>
            </a:pPr>
            <a:r>
              <a:rPr lang="en-US" dirty="0"/>
              <a:t>DMAS implemented a Common Core Formulary across all Medicaid programs by 2018, steering drug usage to those with the lowest net (post-rebate) cost through Medicaid managed care contracts that hold MCOs responsible for timely encounter submissions.</a:t>
            </a:r>
          </a:p>
          <a:p>
            <a:pPr>
              <a:lnSpc>
                <a:spcPct val="120000"/>
              </a:lnSpc>
            </a:pPr>
            <a:r>
              <a:rPr lang="en-US" dirty="0"/>
              <a:t>Through the American Rescue Plan Act (ARPA) of 2021, from January 2024 forward, the 100% rebate cap is no longer in effect, meaning that a pharmacy rebate could be greater than the initial cost of the drug making some drugs “better than free” to the Medicaid program. </a:t>
            </a:r>
          </a:p>
          <a:p>
            <a:pPr>
              <a:lnSpc>
                <a:spcPct val="120000"/>
              </a:lnSpc>
            </a:pPr>
            <a:r>
              <a:rPr lang="en-US" dirty="0"/>
              <a:t>Evolving brand drug prices and rebates are disrupting the traditional MCO model of steering usage toward drugs with the lowest net cost to MCOs, as the lowest-cost drug from an MCO's perspective is often different from the lowest net cost for Medicaid, as the federal “statutory” rebates are paid to the government and do not in any way flow to or through MCOs. </a:t>
            </a:r>
          </a:p>
          <a:p>
            <a:pPr>
              <a:lnSpc>
                <a:spcPct val="120000"/>
              </a:lnSpc>
            </a:pPr>
            <a:r>
              <a:rPr lang="en-US" dirty="0"/>
              <a:t>While other states may need to implement a preferred drug list to get MCOs to drive usage to high-rebate drugs, DMAS is already well-positioned to steer prescription volume to the lowest net-cost drugs while minimizing financial risk from high-cost specialty drugs (and allowing MCOs to integrate the drug benefit and drug data with all other health services).  This structure constitutes a “win-win” scenario.</a:t>
            </a:r>
          </a:p>
        </p:txBody>
      </p:sp>
      <p:pic>
        <p:nvPicPr>
          <p:cNvPr id="5" name="Picture 4">
            <a:extLst>
              <a:ext uri="{FF2B5EF4-FFF2-40B4-BE49-F238E27FC236}">
                <a16:creationId xmlns:a16="http://schemas.microsoft.com/office/drawing/2014/main" id="{01FE2BB3-748E-ECD3-F002-78771ACA3E58}"/>
              </a:ext>
            </a:extLst>
          </p:cNvPr>
          <p:cNvPicPr>
            <a:picLocks noChangeAspect="1"/>
          </p:cNvPicPr>
          <p:nvPr/>
        </p:nvPicPr>
        <p:blipFill>
          <a:blip r:embed="rId2"/>
          <a:stretch>
            <a:fillRect/>
          </a:stretch>
        </p:blipFill>
        <p:spPr>
          <a:xfrm>
            <a:off x="3029681" y="4457700"/>
            <a:ext cx="6132638" cy="1898650"/>
          </a:xfrm>
          <a:prstGeom prst="rect">
            <a:avLst/>
          </a:prstGeom>
        </p:spPr>
      </p:pic>
    </p:spTree>
    <p:extLst>
      <p:ext uri="{BB962C8B-B14F-4D97-AF65-F5344CB8AC3E}">
        <p14:creationId xmlns:p14="http://schemas.microsoft.com/office/powerpoint/2010/main" val="162109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F7C40-5860-66CC-EA38-24B46ECFF35A}"/>
              </a:ext>
            </a:extLst>
          </p:cNvPr>
          <p:cNvSpPr>
            <a:spLocks noGrp="1"/>
          </p:cNvSpPr>
          <p:nvPr>
            <p:ph type="title"/>
          </p:nvPr>
        </p:nvSpPr>
        <p:spPr/>
        <p:txBody>
          <a:bodyPr>
            <a:normAutofit fontScale="90000"/>
          </a:bodyPr>
          <a:lstStyle/>
          <a:p>
            <a:r>
              <a:rPr lang="en-US" dirty="0"/>
              <a:t>Annual Cost Impact of a Carve-Out, State Funds</a:t>
            </a:r>
          </a:p>
        </p:txBody>
      </p:sp>
      <p:sp>
        <p:nvSpPr>
          <p:cNvPr id="3" name="Slide Number Placeholder 2">
            <a:extLst>
              <a:ext uri="{FF2B5EF4-FFF2-40B4-BE49-F238E27FC236}">
                <a16:creationId xmlns:a16="http://schemas.microsoft.com/office/drawing/2014/main" id="{1671AD30-6B9E-C201-C9A6-6733AEE9DC92}"/>
              </a:ext>
            </a:extLst>
          </p:cNvPr>
          <p:cNvSpPr>
            <a:spLocks noGrp="1"/>
          </p:cNvSpPr>
          <p:nvPr>
            <p:ph type="sldNum" sz="quarter" idx="12"/>
          </p:nvPr>
        </p:nvSpPr>
        <p:spPr/>
        <p:txBody>
          <a:bodyPr/>
          <a:lstStyle/>
          <a:p>
            <a:fld id="{73CCCF0B-C4E4-430E-8CBD-78DE94FCE36A}" type="slidenum">
              <a:rPr lang="en-US" smtClean="0"/>
              <a:pPr/>
              <a:t>4</a:t>
            </a:fld>
            <a:r>
              <a:rPr lang="en-US"/>
              <a:t> </a:t>
            </a:r>
          </a:p>
        </p:txBody>
      </p:sp>
      <p:sp>
        <p:nvSpPr>
          <p:cNvPr id="4" name="Content Placeholder 3">
            <a:extLst>
              <a:ext uri="{FF2B5EF4-FFF2-40B4-BE49-F238E27FC236}">
                <a16:creationId xmlns:a16="http://schemas.microsoft.com/office/drawing/2014/main" id="{91C1B948-645F-67DB-BA92-817E3E73F6F2}"/>
              </a:ext>
            </a:extLst>
          </p:cNvPr>
          <p:cNvSpPr>
            <a:spLocks noGrp="1"/>
          </p:cNvSpPr>
          <p:nvPr>
            <p:ph sz="quarter" idx="13"/>
          </p:nvPr>
        </p:nvSpPr>
        <p:spPr>
          <a:xfrm>
            <a:off x="607084" y="1811179"/>
            <a:ext cx="7334281" cy="4192056"/>
          </a:xfrm>
        </p:spPr>
        <p:txBody>
          <a:bodyPr>
            <a:normAutofit/>
          </a:bodyPr>
          <a:lstStyle/>
          <a:p>
            <a:pPr marL="0" indent="0">
              <a:buNone/>
            </a:pPr>
            <a:r>
              <a:rPr lang="en-US" sz="1600" b="1" dirty="0"/>
              <a:t>The net cost impact of a pharmacy carve-out is an annual state fund cost increase of $44 million</a:t>
            </a:r>
            <a:r>
              <a:rPr lang="en-US" sz="1600" dirty="0"/>
              <a:t>. Our cost impact was determined through an assessment of the following components, which is described in more detail on the next slide:</a:t>
            </a:r>
          </a:p>
          <a:p>
            <a:r>
              <a:rPr lang="en-US" sz="1600" dirty="0"/>
              <a:t>Drug mix and drug rebates</a:t>
            </a:r>
          </a:p>
          <a:p>
            <a:r>
              <a:rPr lang="en-US" sz="1600" dirty="0"/>
              <a:t>Initial (pre-rebate) pharmacy payments</a:t>
            </a:r>
          </a:p>
          <a:p>
            <a:r>
              <a:rPr lang="en-US" sz="1600" dirty="0"/>
              <a:t>Risk margin payments</a:t>
            </a:r>
          </a:p>
          <a:p>
            <a:r>
              <a:rPr lang="en-US" sz="1600" dirty="0"/>
              <a:t>Administrative cost impacts</a:t>
            </a:r>
          </a:p>
          <a:p>
            <a:r>
              <a:rPr lang="en-US" sz="1600" dirty="0"/>
              <a:t>340B program impacts</a:t>
            </a:r>
          </a:p>
        </p:txBody>
      </p:sp>
      <p:pic>
        <p:nvPicPr>
          <p:cNvPr id="5" name="Picture 4">
            <a:extLst>
              <a:ext uri="{FF2B5EF4-FFF2-40B4-BE49-F238E27FC236}">
                <a16:creationId xmlns:a16="http://schemas.microsoft.com/office/drawing/2014/main" id="{629527C6-3E3B-CCD9-0193-E11E651E9C87}"/>
              </a:ext>
            </a:extLst>
          </p:cNvPr>
          <p:cNvPicPr>
            <a:picLocks noChangeAspect="1"/>
          </p:cNvPicPr>
          <p:nvPr/>
        </p:nvPicPr>
        <p:blipFill>
          <a:blip r:embed="rId2"/>
          <a:stretch>
            <a:fillRect/>
          </a:stretch>
        </p:blipFill>
        <p:spPr>
          <a:xfrm>
            <a:off x="8060634" y="1811179"/>
            <a:ext cx="3177077" cy="4593444"/>
          </a:xfrm>
          <a:prstGeom prst="rect">
            <a:avLst/>
          </a:prstGeom>
        </p:spPr>
      </p:pic>
    </p:spTree>
    <p:extLst>
      <p:ext uri="{BB962C8B-B14F-4D97-AF65-F5344CB8AC3E}">
        <p14:creationId xmlns:p14="http://schemas.microsoft.com/office/powerpoint/2010/main" val="3155037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AECB8-1770-9C7B-39B6-863103FDB1EA}"/>
              </a:ext>
            </a:extLst>
          </p:cNvPr>
          <p:cNvSpPr>
            <a:spLocks noGrp="1"/>
          </p:cNvSpPr>
          <p:nvPr>
            <p:ph type="title"/>
          </p:nvPr>
        </p:nvSpPr>
        <p:spPr/>
        <p:txBody>
          <a:bodyPr/>
          <a:lstStyle/>
          <a:p>
            <a:r>
              <a:rPr lang="en-US" dirty="0"/>
              <a:t>Cost Impact of a Carve-Out, cont.</a:t>
            </a:r>
          </a:p>
        </p:txBody>
      </p:sp>
      <p:sp>
        <p:nvSpPr>
          <p:cNvPr id="3" name="Slide Number Placeholder 2">
            <a:extLst>
              <a:ext uri="{FF2B5EF4-FFF2-40B4-BE49-F238E27FC236}">
                <a16:creationId xmlns:a16="http://schemas.microsoft.com/office/drawing/2014/main" id="{6CB86374-D1E5-D138-9287-0A09789B6114}"/>
              </a:ext>
            </a:extLst>
          </p:cNvPr>
          <p:cNvSpPr>
            <a:spLocks noGrp="1"/>
          </p:cNvSpPr>
          <p:nvPr>
            <p:ph type="sldNum" sz="quarter" idx="12"/>
          </p:nvPr>
        </p:nvSpPr>
        <p:spPr/>
        <p:txBody>
          <a:bodyPr/>
          <a:lstStyle/>
          <a:p>
            <a:fld id="{73CCCF0B-C4E4-430E-8CBD-78DE94FCE36A}" type="slidenum">
              <a:rPr lang="en-US" smtClean="0"/>
              <a:pPr/>
              <a:t>5</a:t>
            </a:fld>
            <a:r>
              <a:rPr lang="en-US"/>
              <a:t> </a:t>
            </a:r>
          </a:p>
        </p:txBody>
      </p:sp>
      <p:sp>
        <p:nvSpPr>
          <p:cNvPr id="4" name="Content Placeholder 3">
            <a:extLst>
              <a:ext uri="{FF2B5EF4-FFF2-40B4-BE49-F238E27FC236}">
                <a16:creationId xmlns:a16="http://schemas.microsoft.com/office/drawing/2014/main" id="{6DC148D1-93E8-5067-2384-CB636BBDE270}"/>
              </a:ext>
            </a:extLst>
          </p:cNvPr>
          <p:cNvSpPr>
            <a:spLocks noGrp="1"/>
          </p:cNvSpPr>
          <p:nvPr>
            <p:ph sz="quarter" idx="13"/>
          </p:nvPr>
        </p:nvSpPr>
        <p:spPr>
          <a:xfrm>
            <a:off x="694944" y="1672378"/>
            <a:ext cx="10658856" cy="4791234"/>
          </a:xfrm>
        </p:spPr>
        <p:txBody>
          <a:bodyPr>
            <a:normAutofit lnSpcReduction="10000"/>
          </a:bodyPr>
          <a:lstStyle/>
          <a:p>
            <a:pPr>
              <a:lnSpc>
                <a:spcPct val="120000"/>
              </a:lnSpc>
            </a:pPr>
            <a:r>
              <a:rPr lang="en-US" sz="1600" b="1" dirty="0"/>
              <a:t>Drug mix and drug rebates: </a:t>
            </a:r>
            <a:r>
              <a:rPr lang="en-US" sz="1600" dirty="0"/>
              <a:t>Because of the mature existence of the Common Core Formulary, we expect that the drug mix, and therefore the associated rebates, would not be meaningfully different under a carve-in or carve-out model going forward. </a:t>
            </a:r>
          </a:p>
          <a:p>
            <a:pPr>
              <a:lnSpc>
                <a:spcPct val="120000"/>
              </a:lnSpc>
            </a:pPr>
            <a:r>
              <a:rPr lang="en-US" sz="1600" b="1" dirty="0"/>
              <a:t>Initial (pre-rebate) pharmacy payments: </a:t>
            </a:r>
            <a:r>
              <a:rPr lang="en-US" sz="1600" dirty="0"/>
              <a:t>Each MCO pays pharmacies based on negotiated contracts. However, under a carve-out, the Actual Acquisition Cost payment model would be required of DMAS, which creates favorable pricing on ingredients but involves a far higher dispensing fee ($10.65). One of the Virginia MCOs modeled that </a:t>
            </a:r>
            <a:r>
              <a:rPr lang="en-US" sz="1600" b="1" dirty="0"/>
              <a:t>a carve-out would increase annual pharmacy payments for their enrollees by over $10 million, which extrapolates to $152 million if applied across all MCO Medallion 4 enrollees.</a:t>
            </a:r>
            <a:r>
              <a:rPr lang="en-US" sz="1600" dirty="0"/>
              <a:t> The Commonwealth’s share of this is anticipated to be 25% of the overall Medicaid cost increase, or $38 million.  </a:t>
            </a:r>
          </a:p>
          <a:p>
            <a:pPr>
              <a:lnSpc>
                <a:spcPct val="120000"/>
              </a:lnSpc>
            </a:pPr>
            <a:r>
              <a:rPr lang="en-US" sz="1600" b="1" dirty="0"/>
              <a:t>Risk margin payments: </a:t>
            </a:r>
            <a:r>
              <a:rPr lang="en-US" sz="1600" dirty="0"/>
              <a:t>MCOs are compensated for bearing the full risk of health care costs. A pharmacy carve-out would reduce the financial risk that health plans face, thereby reducing the amount of risk margin compensation needed in the MCO capitation rates. We estimate that the Commonwealth would save an estimated $11.3 million annually from the loss of pharmacy risk margins in a carve-out but would lose budget reliability by taking on the risk of price increases.</a:t>
            </a:r>
          </a:p>
        </p:txBody>
      </p:sp>
    </p:spTree>
    <p:extLst>
      <p:ext uri="{BB962C8B-B14F-4D97-AF65-F5344CB8AC3E}">
        <p14:creationId xmlns:p14="http://schemas.microsoft.com/office/powerpoint/2010/main" val="1262955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D3F352-D488-0CAE-BCA8-3EFD0D0995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08A1C4-E507-D1B9-8CAF-3941511CF0DC}"/>
              </a:ext>
            </a:extLst>
          </p:cNvPr>
          <p:cNvSpPr>
            <a:spLocks noGrp="1"/>
          </p:cNvSpPr>
          <p:nvPr>
            <p:ph type="title"/>
          </p:nvPr>
        </p:nvSpPr>
        <p:spPr/>
        <p:txBody>
          <a:bodyPr/>
          <a:lstStyle/>
          <a:p>
            <a:r>
              <a:rPr lang="en-US" dirty="0"/>
              <a:t>Cost Impact of a Carve-Out, cont.</a:t>
            </a:r>
          </a:p>
        </p:txBody>
      </p:sp>
      <p:sp>
        <p:nvSpPr>
          <p:cNvPr id="3" name="Slide Number Placeholder 2">
            <a:extLst>
              <a:ext uri="{FF2B5EF4-FFF2-40B4-BE49-F238E27FC236}">
                <a16:creationId xmlns:a16="http://schemas.microsoft.com/office/drawing/2014/main" id="{08E7D221-38FB-1A58-628A-312D67BD2390}"/>
              </a:ext>
            </a:extLst>
          </p:cNvPr>
          <p:cNvSpPr>
            <a:spLocks noGrp="1"/>
          </p:cNvSpPr>
          <p:nvPr>
            <p:ph type="sldNum" sz="quarter" idx="12"/>
          </p:nvPr>
        </p:nvSpPr>
        <p:spPr/>
        <p:txBody>
          <a:bodyPr/>
          <a:lstStyle/>
          <a:p>
            <a:fld id="{73CCCF0B-C4E4-430E-8CBD-78DE94FCE36A}" type="slidenum">
              <a:rPr lang="en-US" smtClean="0"/>
              <a:pPr/>
              <a:t>6</a:t>
            </a:fld>
            <a:r>
              <a:rPr lang="en-US"/>
              <a:t> </a:t>
            </a:r>
          </a:p>
        </p:txBody>
      </p:sp>
      <p:sp>
        <p:nvSpPr>
          <p:cNvPr id="4" name="Content Placeholder 3">
            <a:extLst>
              <a:ext uri="{FF2B5EF4-FFF2-40B4-BE49-F238E27FC236}">
                <a16:creationId xmlns:a16="http://schemas.microsoft.com/office/drawing/2014/main" id="{E6AF47AA-A727-CEF5-B63D-B74DAEF39197}"/>
              </a:ext>
            </a:extLst>
          </p:cNvPr>
          <p:cNvSpPr>
            <a:spLocks noGrp="1"/>
          </p:cNvSpPr>
          <p:nvPr>
            <p:ph sz="quarter" idx="13"/>
          </p:nvPr>
        </p:nvSpPr>
        <p:spPr>
          <a:xfrm>
            <a:off x="694944" y="1682210"/>
            <a:ext cx="10658856" cy="4791234"/>
          </a:xfrm>
        </p:spPr>
        <p:txBody>
          <a:bodyPr>
            <a:normAutofit fontScale="70000" lnSpcReduction="20000"/>
          </a:bodyPr>
          <a:lstStyle/>
          <a:p>
            <a:pPr>
              <a:lnSpc>
                <a:spcPct val="120000"/>
              </a:lnSpc>
            </a:pPr>
            <a:r>
              <a:rPr lang="en-US" sz="2800" b="1" dirty="0"/>
              <a:t>Administrative cost impacts: </a:t>
            </a:r>
            <a:r>
              <a:rPr lang="en-US" sz="2800" dirty="0"/>
              <a:t>Under a carve-out, the administrative functions that currently occur, such as pharmacy claims processing, prior authorizations, and member and provider calls, will transition to DMAS and/or its contractor(s). What would change administratively under the carve-out is the lower federal match rate for the new administrative duties that DMAS takes on, resulting in an estimated $17 million loss of federal matching funds for Virginia. </a:t>
            </a:r>
          </a:p>
          <a:p>
            <a:pPr>
              <a:lnSpc>
                <a:spcPct val="120000"/>
              </a:lnSpc>
            </a:pPr>
            <a:r>
              <a:rPr lang="en-US" sz="2800" b="1" dirty="0"/>
              <a:t>340B program impacts: </a:t>
            </a:r>
            <a:r>
              <a:rPr lang="en-US" sz="2800" dirty="0"/>
              <a:t>Under a carve-out, DMAS could potentially “take for itself” the savings that Virginia’s FQHCs currently derive through their participation in the 340B program, which provides discounted drugs to FQHCs. These savings would, however, come directly at the cost of impairing the FQHCs’ ability to fulfill their mission. A State Plan Amendment mechanism exists to keep FQHCs “whole” if a carve-out were to be implemented. We have not modeled savings within the 340B program, as we presume that the Commonwealth will not seek savings from its own “safety net” system.</a:t>
            </a:r>
          </a:p>
        </p:txBody>
      </p:sp>
    </p:spTree>
    <p:extLst>
      <p:ext uri="{BB962C8B-B14F-4D97-AF65-F5344CB8AC3E}">
        <p14:creationId xmlns:p14="http://schemas.microsoft.com/office/powerpoint/2010/main" val="284006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6B04-8018-1808-2016-89B84BF990DC}"/>
              </a:ext>
            </a:extLst>
          </p:cNvPr>
          <p:cNvSpPr>
            <a:spLocks noGrp="1"/>
          </p:cNvSpPr>
          <p:nvPr>
            <p:ph type="title"/>
          </p:nvPr>
        </p:nvSpPr>
        <p:spPr/>
        <p:txBody>
          <a:bodyPr/>
          <a:lstStyle/>
          <a:p>
            <a:r>
              <a:rPr lang="en-US"/>
              <a:t>Capitation Rate-Setting Issues</a:t>
            </a:r>
          </a:p>
        </p:txBody>
      </p:sp>
      <p:sp>
        <p:nvSpPr>
          <p:cNvPr id="3" name="Slide Number Placeholder 2">
            <a:extLst>
              <a:ext uri="{FF2B5EF4-FFF2-40B4-BE49-F238E27FC236}">
                <a16:creationId xmlns:a16="http://schemas.microsoft.com/office/drawing/2014/main" id="{85C2BE82-C825-6D28-F2F2-A85E1AD96126}"/>
              </a:ext>
            </a:extLst>
          </p:cNvPr>
          <p:cNvSpPr>
            <a:spLocks noGrp="1"/>
          </p:cNvSpPr>
          <p:nvPr>
            <p:ph type="sldNum" sz="quarter" idx="12"/>
          </p:nvPr>
        </p:nvSpPr>
        <p:spPr/>
        <p:txBody>
          <a:bodyPr/>
          <a:lstStyle/>
          <a:p>
            <a:fld id="{73CCCF0B-C4E4-430E-8CBD-78DE94FCE36A}" type="slidenum">
              <a:rPr lang="en-US" smtClean="0"/>
              <a:pPr/>
              <a:t>7</a:t>
            </a:fld>
            <a:r>
              <a:rPr lang="en-US"/>
              <a:t> </a:t>
            </a:r>
          </a:p>
        </p:txBody>
      </p:sp>
      <p:sp>
        <p:nvSpPr>
          <p:cNvPr id="4" name="Content Placeholder 3">
            <a:extLst>
              <a:ext uri="{FF2B5EF4-FFF2-40B4-BE49-F238E27FC236}">
                <a16:creationId xmlns:a16="http://schemas.microsoft.com/office/drawing/2014/main" id="{4DC2DAF7-0A81-B751-F4EE-3217E6842E81}"/>
              </a:ext>
            </a:extLst>
          </p:cNvPr>
          <p:cNvSpPr>
            <a:spLocks noGrp="1"/>
          </p:cNvSpPr>
          <p:nvPr>
            <p:ph sz="quarter" idx="13"/>
          </p:nvPr>
        </p:nvSpPr>
        <p:spPr/>
        <p:txBody>
          <a:bodyPr>
            <a:normAutofit fontScale="55000" lnSpcReduction="20000"/>
          </a:bodyPr>
          <a:lstStyle/>
          <a:p>
            <a:pPr marL="0" indent="0">
              <a:lnSpc>
                <a:spcPct val="120000"/>
              </a:lnSpc>
              <a:buNone/>
            </a:pPr>
            <a:r>
              <a:rPr lang="en-US" dirty="0"/>
              <a:t>Virginia’s MCOs have had a successful partnership with DMAS and its actuarial contractor, Mercer. Notwithstanding the favorable overall history, the MCOs have viewed the pharmacy component of the capitation rate as underfunded for multiple years and are concerned that the cost dynamics of this component may warrant some methodological revisions due to:</a:t>
            </a:r>
          </a:p>
          <a:p>
            <a:pPr>
              <a:lnSpc>
                <a:spcPct val="120000"/>
              </a:lnSpc>
            </a:pPr>
            <a:r>
              <a:rPr lang="en-US" b="1" dirty="0"/>
              <a:t>Eligibility changes: </a:t>
            </a:r>
            <a:r>
              <a:rPr lang="en-US" dirty="0"/>
              <a:t>Medicaid eligibility unwinding has led to a disproportionate loss of coverage for individuals with low/no prescription drug use. The remaining beneficiaries have higher pharmacy costs, which should be accounted for in the capitation rate.</a:t>
            </a:r>
          </a:p>
          <a:p>
            <a:pPr>
              <a:lnSpc>
                <a:spcPct val="120000"/>
              </a:lnSpc>
            </a:pPr>
            <a:r>
              <a:rPr lang="en-US" b="1" dirty="0"/>
              <a:t>Rising drug costs: </a:t>
            </a:r>
            <a:r>
              <a:rPr lang="en-US" dirty="0"/>
              <a:t>In 2014, drugs costing over $1,000 per prescription accounted for 32% of Medicaid pharmacy pre-rebate spending. This share increased to 63% in 2024. Additionally, the rising popularity of and need for high-cost drugs, such as GLP-1 weight loss drugs, create the potential for enormous new costs to emerge. </a:t>
            </a:r>
          </a:p>
          <a:p>
            <a:pPr>
              <a:lnSpc>
                <a:spcPct val="120000"/>
              </a:lnSpc>
            </a:pPr>
            <a:r>
              <a:rPr lang="en-US" b="1" dirty="0"/>
              <a:t>“Better-than-free” drugs: </a:t>
            </a:r>
            <a:r>
              <a:rPr lang="en-US" dirty="0"/>
              <a:t>Brand-name drug manufacturers’ reactions to some of their drugs now being “better than free” when used in Medicaid are difficult to predict. </a:t>
            </a:r>
          </a:p>
          <a:p>
            <a:pPr marL="0" indent="0">
              <a:lnSpc>
                <a:spcPct val="120000"/>
              </a:lnSpc>
              <a:buNone/>
            </a:pPr>
            <a:r>
              <a:rPr lang="en-US" dirty="0"/>
              <a:t>While the pharmacy arena poses particular capitation rate-setting challenges, carving in the drug benefit is valuable to DMAS in creating budget predictability. </a:t>
            </a:r>
          </a:p>
        </p:txBody>
      </p:sp>
    </p:spTree>
    <p:extLst>
      <p:ext uri="{BB962C8B-B14F-4D97-AF65-F5344CB8AC3E}">
        <p14:creationId xmlns:p14="http://schemas.microsoft.com/office/powerpoint/2010/main" val="3460473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84410-CC30-3A97-DFC1-47A69082646D}"/>
              </a:ext>
            </a:extLst>
          </p:cNvPr>
          <p:cNvSpPr>
            <a:spLocks noGrp="1"/>
          </p:cNvSpPr>
          <p:nvPr>
            <p:ph type="title"/>
          </p:nvPr>
        </p:nvSpPr>
        <p:spPr/>
        <p:txBody>
          <a:bodyPr>
            <a:normAutofit fontScale="90000"/>
          </a:bodyPr>
          <a:lstStyle/>
          <a:p>
            <a:r>
              <a:rPr lang="en-US"/>
              <a:t>Implementation Risks of Moving to a New Model</a:t>
            </a:r>
          </a:p>
        </p:txBody>
      </p:sp>
      <p:sp>
        <p:nvSpPr>
          <p:cNvPr id="3" name="Slide Number Placeholder 2">
            <a:extLst>
              <a:ext uri="{FF2B5EF4-FFF2-40B4-BE49-F238E27FC236}">
                <a16:creationId xmlns:a16="http://schemas.microsoft.com/office/drawing/2014/main" id="{2AE334F6-83E4-52AC-43DB-E534477FAD48}"/>
              </a:ext>
            </a:extLst>
          </p:cNvPr>
          <p:cNvSpPr>
            <a:spLocks noGrp="1"/>
          </p:cNvSpPr>
          <p:nvPr>
            <p:ph type="sldNum" sz="quarter" idx="12"/>
          </p:nvPr>
        </p:nvSpPr>
        <p:spPr/>
        <p:txBody>
          <a:bodyPr/>
          <a:lstStyle/>
          <a:p>
            <a:fld id="{73CCCF0B-C4E4-430E-8CBD-78DE94FCE36A}" type="slidenum">
              <a:rPr lang="en-US" smtClean="0"/>
              <a:pPr/>
              <a:t>8</a:t>
            </a:fld>
            <a:r>
              <a:rPr lang="en-US"/>
              <a:t> </a:t>
            </a:r>
          </a:p>
        </p:txBody>
      </p:sp>
      <p:sp>
        <p:nvSpPr>
          <p:cNvPr id="4" name="Content Placeholder 3">
            <a:extLst>
              <a:ext uri="{FF2B5EF4-FFF2-40B4-BE49-F238E27FC236}">
                <a16:creationId xmlns:a16="http://schemas.microsoft.com/office/drawing/2014/main" id="{067A8D55-3903-10AD-EBCD-263D5FD663F2}"/>
              </a:ext>
            </a:extLst>
          </p:cNvPr>
          <p:cNvSpPr>
            <a:spLocks noGrp="1"/>
          </p:cNvSpPr>
          <p:nvPr>
            <p:ph sz="quarter" idx="13"/>
          </p:nvPr>
        </p:nvSpPr>
        <p:spPr>
          <a:xfrm>
            <a:off x="838200" y="1770698"/>
            <a:ext cx="10515600" cy="4791234"/>
          </a:xfrm>
        </p:spPr>
        <p:txBody>
          <a:bodyPr>
            <a:normAutofit fontScale="55000" lnSpcReduction="20000"/>
          </a:bodyPr>
          <a:lstStyle/>
          <a:p>
            <a:pPr marL="0" indent="0">
              <a:lnSpc>
                <a:spcPct val="120000"/>
              </a:lnSpc>
              <a:buNone/>
            </a:pPr>
            <a:r>
              <a:rPr lang="en-US"/>
              <a:t>The shift from an integrated carve-in model to a carve-out model for Medicaid pharmacy benefits introduces significant implementation risks, as seen in states that recently implemented this transition. </a:t>
            </a:r>
          </a:p>
          <a:p>
            <a:pPr>
              <a:lnSpc>
                <a:spcPct val="120000"/>
              </a:lnSpc>
            </a:pPr>
            <a:r>
              <a:rPr lang="en-US" b="1"/>
              <a:t>California (2022): </a:t>
            </a:r>
            <a:r>
              <a:rPr lang="en-US"/>
              <a:t>The carve-out immediately led to disturbing access issues, such as long wait times and delayed prior authorizations, causing a dramatic drop in prescription fulfillment (</a:t>
            </a:r>
            <a:r>
              <a:rPr lang="en-US" b="1"/>
              <a:t>8.3 million less than were occurring under the carve-in model</a:t>
            </a:r>
            <a:r>
              <a:rPr lang="en-US"/>
              <a:t>).  The diminished access included important maintenance medications such as insulin.  Although California relaxed prior authorization and other cost containment measures to restore access, this resulted in a substantial increase in net prescription costs (</a:t>
            </a:r>
            <a:r>
              <a:rPr lang="en-US" b="1"/>
              <a:t>$2.07 billion more than the prior year</a:t>
            </a:r>
            <a:r>
              <a:rPr lang="en-US"/>
              <a:t>).</a:t>
            </a:r>
          </a:p>
          <a:p>
            <a:pPr>
              <a:lnSpc>
                <a:spcPct val="120000"/>
              </a:lnSpc>
            </a:pPr>
            <a:r>
              <a:rPr lang="en-US" b="1"/>
              <a:t>Kentucky (2022): </a:t>
            </a:r>
            <a:r>
              <a:rPr lang="en-US"/>
              <a:t>Wrongfully, dual eligible members had to pay copays on Medicare Part B covered products (e.g., diabetic supplies). Additionally, coordination of benefits (COB) rejections occurred at such a high rate that the State’s PBM needed to turn off all the COB-related point-of-service rejections.</a:t>
            </a:r>
          </a:p>
          <a:p>
            <a:pPr>
              <a:lnSpc>
                <a:spcPct val="120000"/>
              </a:lnSpc>
            </a:pPr>
            <a:r>
              <a:rPr lang="en-US" b="1"/>
              <a:t>Mississippi (2024): </a:t>
            </a:r>
            <a:r>
              <a:rPr lang="en-US"/>
              <a:t>The</a:t>
            </a:r>
            <a:r>
              <a:rPr lang="en-US" b="1"/>
              <a:t> </a:t>
            </a:r>
            <a:r>
              <a:rPr lang="en-US"/>
              <a:t>State’s</a:t>
            </a:r>
            <a:r>
              <a:rPr lang="en-US" b="1"/>
              <a:t> </a:t>
            </a:r>
            <a:r>
              <a:rPr lang="en-US"/>
              <a:t>PBM turned off prescriber edits, due to the credentialing deadline occurring the same day as the carve-out transition. Uncertainties arose regarding whether certain drug claims should be processed under the medical or pharmacy benefit. </a:t>
            </a:r>
          </a:p>
          <a:p>
            <a:pPr>
              <a:lnSpc>
                <a:spcPct val="120000"/>
              </a:lnSpc>
            </a:pPr>
            <a:r>
              <a:rPr lang="en-US" b="1"/>
              <a:t>New York (2023): </a:t>
            </a:r>
            <a:r>
              <a:rPr lang="en-US"/>
              <a:t>The carve-out led to some fragmentation in care, with long wait times due to the Medicaid agency’s limited hours of operation, and some providers being unaware that physician-administered medications are not covered under the pharmacy benefit. </a:t>
            </a:r>
          </a:p>
        </p:txBody>
      </p:sp>
    </p:spTree>
    <p:extLst>
      <p:ext uri="{BB962C8B-B14F-4D97-AF65-F5344CB8AC3E}">
        <p14:creationId xmlns:p14="http://schemas.microsoft.com/office/powerpoint/2010/main" val="2562186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2CF9B-AA65-3115-722E-8E3245BCF99F}"/>
              </a:ext>
            </a:extLst>
          </p:cNvPr>
          <p:cNvSpPr>
            <a:spLocks noGrp="1"/>
          </p:cNvSpPr>
          <p:nvPr>
            <p:ph type="title"/>
          </p:nvPr>
        </p:nvSpPr>
        <p:spPr/>
        <p:txBody>
          <a:bodyPr>
            <a:normAutofit fontScale="90000"/>
          </a:bodyPr>
          <a:lstStyle/>
          <a:p>
            <a:r>
              <a:rPr lang="en-US"/>
              <a:t>Quality Comparison of Carve-In and Carve-Out Approaches</a:t>
            </a:r>
          </a:p>
        </p:txBody>
      </p:sp>
      <p:sp>
        <p:nvSpPr>
          <p:cNvPr id="3" name="Slide Number Placeholder 2">
            <a:extLst>
              <a:ext uri="{FF2B5EF4-FFF2-40B4-BE49-F238E27FC236}">
                <a16:creationId xmlns:a16="http://schemas.microsoft.com/office/drawing/2014/main" id="{7AB8F827-58CF-4BDE-A7A6-9226117F2FB3}"/>
              </a:ext>
            </a:extLst>
          </p:cNvPr>
          <p:cNvSpPr>
            <a:spLocks noGrp="1"/>
          </p:cNvSpPr>
          <p:nvPr>
            <p:ph type="sldNum" sz="quarter" idx="12"/>
          </p:nvPr>
        </p:nvSpPr>
        <p:spPr/>
        <p:txBody>
          <a:bodyPr/>
          <a:lstStyle/>
          <a:p>
            <a:fld id="{73CCCF0B-C4E4-430E-8CBD-78DE94FCE36A}" type="slidenum">
              <a:rPr lang="en-US" smtClean="0"/>
              <a:pPr/>
              <a:t>9</a:t>
            </a:fld>
            <a:r>
              <a:rPr lang="en-US"/>
              <a:t> </a:t>
            </a:r>
          </a:p>
        </p:txBody>
      </p:sp>
      <p:sp>
        <p:nvSpPr>
          <p:cNvPr id="4" name="Content Placeholder 3">
            <a:extLst>
              <a:ext uri="{FF2B5EF4-FFF2-40B4-BE49-F238E27FC236}">
                <a16:creationId xmlns:a16="http://schemas.microsoft.com/office/drawing/2014/main" id="{9832928E-99C2-9908-69CA-1EE7AF528A14}"/>
              </a:ext>
            </a:extLst>
          </p:cNvPr>
          <p:cNvSpPr>
            <a:spLocks noGrp="1"/>
          </p:cNvSpPr>
          <p:nvPr>
            <p:ph sz="quarter" idx="13"/>
          </p:nvPr>
        </p:nvSpPr>
        <p:spPr>
          <a:xfrm>
            <a:off x="838200" y="1770698"/>
            <a:ext cx="10515600" cy="4395152"/>
          </a:xfrm>
        </p:spPr>
        <p:txBody>
          <a:bodyPr>
            <a:normAutofit/>
          </a:bodyPr>
          <a:lstStyle/>
          <a:p>
            <a:pPr marL="0" indent="0">
              <a:lnSpc>
                <a:spcPct val="120000"/>
              </a:lnSpc>
              <a:buNone/>
            </a:pPr>
            <a:r>
              <a:rPr lang="en-US" sz="1800" dirty="0"/>
              <a:t>National and regional analyses indicate that the carve-in model leads to superior quality scores in Medicaid compared to the carve-out model.</a:t>
            </a:r>
          </a:p>
          <a:p>
            <a:pPr>
              <a:lnSpc>
                <a:spcPct val="120000"/>
              </a:lnSpc>
            </a:pPr>
            <a:r>
              <a:rPr lang="en-US" sz="1800" b="1" dirty="0"/>
              <a:t>National: </a:t>
            </a:r>
            <a:r>
              <a:rPr lang="en-US" sz="1800" dirty="0"/>
              <a:t>A 2023 Elevance Public Policy Institute report found that the fully MCO-managed model outperformed the FFS model in 97% of HEDIS score large group comparisons</a:t>
            </a:r>
          </a:p>
          <a:p>
            <a:pPr>
              <a:lnSpc>
                <a:spcPct val="120000"/>
              </a:lnSpc>
            </a:pPr>
            <a:r>
              <a:rPr lang="en-US" sz="1800" b="1" dirty="0"/>
              <a:t>Regional: </a:t>
            </a:r>
            <a:r>
              <a:rPr lang="en-US" sz="1800" dirty="0"/>
              <a:t>The above-referenced study compared HEDIS scores in three carve-out states (Missouri, Tennessee, and Wisconsin), with all of their neighboring carve-in states and found average scores to consistently be superior in the adjacent carve-in states (relative to the region’s carve-out state).  </a:t>
            </a:r>
          </a:p>
          <a:p>
            <a:pPr marL="457200" lvl="1" indent="0">
              <a:lnSpc>
                <a:spcPct val="120000"/>
              </a:lnSpc>
              <a:buNone/>
            </a:pPr>
            <a:r>
              <a:rPr lang="en-US" sz="1800" dirty="0">
                <a:latin typeface="Georgia" panose="02040502050405020303" pitchFamily="18" charset="0"/>
              </a:rPr>
              <a:t>Also, during both 2022 and 2023, Virginia’s MCOs had better HEDIS scores than the collective average of its neighboring states across 28 pharmacy-related quality measures. </a:t>
            </a:r>
          </a:p>
        </p:txBody>
      </p:sp>
    </p:spTree>
    <p:extLst>
      <p:ext uri="{BB962C8B-B14F-4D97-AF65-F5344CB8AC3E}">
        <p14:creationId xmlns:p14="http://schemas.microsoft.com/office/powerpoint/2010/main" val="3120968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5DE425E-88FA-441E-A72C-2D9E9C838954}" vid="{287BCA4A-5170-486E-9E42-5E7EE32428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29251B1075484282B527802C815AE0" ma:contentTypeVersion="8" ma:contentTypeDescription="Create a new document." ma:contentTypeScope="" ma:versionID="565255ff63b0e01470a3a7da016f2dc8">
  <xsd:schema xmlns:xsd="http://www.w3.org/2001/XMLSchema" xmlns:xs="http://www.w3.org/2001/XMLSchema" xmlns:p="http://schemas.microsoft.com/office/2006/metadata/properties" xmlns:ns2="2e384baf-e6ca-4878-96bb-c865f3e4c744" xmlns:ns3="fc00de6b-5bbe-4efc-b927-7a829ceb1258" targetNamespace="http://schemas.microsoft.com/office/2006/metadata/properties" ma:root="true" ma:fieldsID="b461962b130f2cd7c50e87a806deb003" ns2:_="" ns3:_="">
    <xsd:import namespace="2e384baf-e6ca-4878-96bb-c865f3e4c744"/>
    <xsd:import namespace="fc00de6b-5bbe-4efc-b927-7a829ceb125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384baf-e6ca-4878-96bb-c865f3e4c7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c00de6b-5bbe-4efc-b927-7a829ceb125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10AFE2-1E3B-4046-898E-CFEB0562B55B}">
  <ds:schemaRefs>
    <ds:schemaRef ds:uri="http://schemas.microsoft.com/sharepoint/v3/contenttype/forms"/>
  </ds:schemaRefs>
</ds:datastoreItem>
</file>

<file path=customXml/itemProps2.xml><?xml version="1.0" encoding="utf-8"?>
<ds:datastoreItem xmlns:ds="http://schemas.openxmlformats.org/officeDocument/2006/customXml" ds:itemID="{E2ACB593-39AE-4E67-AEEA-0C1F83E4FD8E}">
  <ds:schemaRefs>
    <ds:schemaRef ds:uri="http://purl.org/dc/elements/1.1/"/>
    <ds:schemaRef ds:uri="http://schemas.microsoft.com/office/infopath/2007/PartnerControls"/>
    <ds:schemaRef ds:uri="http://purl.org/dc/dcmitype/"/>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2e384baf-e6ca-4878-96bb-c865f3e4c744"/>
    <ds:schemaRef ds:uri="fc00de6b-5bbe-4efc-b927-7a829ceb1258"/>
    <ds:schemaRef ds:uri="http://purl.org/dc/terms/"/>
  </ds:schemaRefs>
</ds:datastoreItem>
</file>

<file path=customXml/itemProps3.xml><?xml version="1.0" encoding="utf-8"?>
<ds:datastoreItem xmlns:ds="http://schemas.openxmlformats.org/officeDocument/2006/customXml" ds:itemID="{A20863FE-038A-4608-A70D-0A975746F379}">
  <ds:schemaRefs>
    <ds:schemaRef ds:uri="2e384baf-e6ca-4878-96bb-c865f3e4c744"/>
    <ds:schemaRef ds:uri="fc00de6b-5bbe-4efc-b927-7a829ceb12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Menges Group Slide Deck Template_Dec 2020</Template>
  <TotalTime>75</TotalTime>
  <Words>2342</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Georgia</vt:lpstr>
      <vt:lpstr>Times New Roman</vt:lpstr>
      <vt:lpstr>Wingdings</vt:lpstr>
      <vt:lpstr>Office Theme</vt:lpstr>
      <vt:lpstr>Assessment of the Pharmacy Carve-In Model for Virginia’s Medicaid Program </vt:lpstr>
      <vt:lpstr>Introduction</vt:lpstr>
      <vt:lpstr>Current Pharmacy Rebate Dynamics</vt:lpstr>
      <vt:lpstr>Annual Cost Impact of a Carve-Out, State Funds</vt:lpstr>
      <vt:lpstr>Cost Impact of a Carve-Out, cont.</vt:lpstr>
      <vt:lpstr>Cost Impact of a Carve-Out, cont.</vt:lpstr>
      <vt:lpstr>Capitation Rate-Setting Issues</vt:lpstr>
      <vt:lpstr>Implementation Risks of Moving to a New Model</vt:lpstr>
      <vt:lpstr>Quality Comparison of Carve-In and Carve-Out Approaches</vt:lpstr>
      <vt:lpstr>Data Integration in Carve-In and Carve-Out Settings</vt:lpstr>
      <vt:lpstr>Access and Adherence Advantages of Carve-In Model</vt:lpstr>
      <vt:lpstr>Case Examples of MCOs “Going the Extra Mile”</vt:lpstr>
      <vt:lpstr>Case Examples of MCOs “Going the Extra Mile” (continued)</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Williams</dc:creator>
  <cp:lastModifiedBy>Joel Menges</cp:lastModifiedBy>
  <cp:revision>1</cp:revision>
  <dcterms:created xsi:type="dcterms:W3CDTF">2020-12-11T16:38:19Z</dcterms:created>
  <dcterms:modified xsi:type="dcterms:W3CDTF">2025-01-21T00:50:07Z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0x0101002B29251B1075484282B527802C815AE0</vt:lpwstr>
  </property>
</Properties>
</file>